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801" r:id="rId1"/>
  </p:sldMasterIdLst>
  <p:notesMasterIdLst>
    <p:notesMasterId r:id="rId12"/>
  </p:notesMasterIdLst>
  <p:sldIdLst>
    <p:sldId id="257" r:id="rId2"/>
    <p:sldId id="259" r:id="rId3"/>
    <p:sldId id="256" r:id="rId4"/>
    <p:sldId id="258"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727"/>
    <p:restoredTop sz="87959"/>
  </p:normalViewPr>
  <p:slideViewPr>
    <p:cSldViewPr snapToGrid="0">
      <p:cViewPr varScale="1">
        <p:scale>
          <a:sx n="105" d="100"/>
          <a:sy n="105" d="100"/>
        </p:scale>
        <p:origin x="-900" y="-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03C08C-7DAC-154C-9E30-42D15C990D3E}" type="datetimeFigureOut">
              <a:rPr lang="en-US" smtClean="0"/>
              <a:t>6/18/2023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1A7BF3-B784-2F45-A70C-69232998CDBF}" type="slidenum">
              <a:rPr lang="en-US" smtClean="0"/>
              <a:t>‹#›</a:t>
            </a:fld>
            <a:endParaRPr lang="en-US"/>
          </a:p>
        </p:txBody>
      </p:sp>
    </p:spTree>
    <p:extLst>
      <p:ext uri="{BB962C8B-B14F-4D97-AF65-F5344CB8AC3E}">
        <p14:creationId xmlns:p14="http://schemas.microsoft.com/office/powerpoint/2010/main" val="28594048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1A7BF3-B784-2F45-A70C-69232998CDBF}" type="slidenum">
              <a:rPr lang="en-US" smtClean="0"/>
              <a:t>2</a:t>
            </a:fld>
            <a:endParaRPr lang="en-US"/>
          </a:p>
        </p:txBody>
      </p:sp>
    </p:spTree>
    <p:extLst>
      <p:ext uri="{BB962C8B-B14F-4D97-AF65-F5344CB8AC3E}">
        <p14:creationId xmlns:p14="http://schemas.microsoft.com/office/powerpoint/2010/main" val="14391826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1A7BF3-B784-2F45-A70C-69232998CDBF}" type="slidenum">
              <a:rPr lang="en-US" smtClean="0"/>
              <a:t>3</a:t>
            </a:fld>
            <a:endParaRPr lang="en-US"/>
          </a:p>
        </p:txBody>
      </p:sp>
    </p:spTree>
    <p:extLst>
      <p:ext uri="{BB962C8B-B14F-4D97-AF65-F5344CB8AC3E}">
        <p14:creationId xmlns:p14="http://schemas.microsoft.com/office/powerpoint/2010/main" val="37955188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1A7BF3-B784-2F45-A70C-69232998CDBF}" type="slidenum">
              <a:rPr lang="en-US" smtClean="0"/>
              <a:t>4</a:t>
            </a:fld>
            <a:endParaRPr lang="en-US"/>
          </a:p>
        </p:txBody>
      </p:sp>
    </p:spTree>
    <p:extLst>
      <p:ext uri="{BB962C8B-B14F-4D97-AF65-F5344CB8AC3E}">
        <p14:creationId xmlns:p14="http://schemas.microsoft.com/office/powerpoint/2010/main" val="17572614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1A7BF3-B784-2F45-A70C-69232998CDBF}" type="slidenum">
              <a:rPr lang="en-US" smtClean="0"/>
              <a:t>5</a:t>
            </a:fld>
            <a:endParaRPr lang="en-US"/>
          </a:p>
        </p:txBody>
      </p:sp>
    </p:spTree>
    <p:extLst>
      <p:ext uri="{BB962C8B-B14F-4D97-AF65-F5344CB8AC3E}">
        <p14:creationId xmlns:p14="http://schemas.microsoft.com/office/powerpoint/2010/main" val="21144434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1A7BF3-B784-2F45-A70C-69232998CDBF}" type="slidenum">
              <a:rPr lang="en-US" smtClean="0"/>
              <a:t>6</a:t>
            </a:fld>
            <a:endParaRPr lang="en-US"/>
          </a:p>
        </p:txBody>
      </p:sp>
    </p:spTree>
    <p:extLst>
      <p:ext uri="{BB962C8B-B14F-4D97-AF65-F5344CB8AC3E}">
        <p14:creationId xmlns:p14="http://schemas.microsoft.com/office/powerpoint/2010/main" val="38194329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1A7BF3-B784-2F45-A70C-69232998CDBF}" type="slidenum">
              <a:rPr lang="en-US" smtClean="0"/>
              <a:t>7</a:t>
            </a:fld>
            <a:endParaRPr lang="en-US"/>
          </a:p>
        </p:txBody>
      </p:sp>
    </p:spTree>
    <p:extLst>
      <p:ext uri="{BB962C8B-B14F-4D97-AF65-F5344CB8AC3E}">
        <p14:creationId xmlns:p14="http://schemas.microsoft.com/office/powerpoint/2010/main" val="21880381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1A7BF3-B784-2F45-A70C-69232998CDBF}" type="slidenum">
              <a:rPr lang="en-US" smtClean="0"/>
              <a:t>8</a:t>
            </a:fld>
            <a:endParaRPr lang="en-US"/>
          </a:p>
        </p:txBody>
      </p:sp>
    </p:spTree>
    <p:extLst>
      <p:ext uri="{BB962C8B-B14F-4D97-AF65-F5344CB8AC3E}">
        <p14:creationId xmlns:p14="http://schemas.microsoft.com/office/powerpoint/2010/main" val="1246861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1A7BF3-B784-2F45-A70C-69232998CDBF}" type="slidenum">
              <a:rPr lang="en-US" smtClean="0"/>
              <a:t>9</a:t>
            </a:fld>
            <a:endParaRPr lang="en-US"/>
          </a:p>
        </p:txBody>
      </p:sp>
    </p:spTree>
    <p:extLst>
      <p:ext uri="{BB962C8B-B14F-4D97-AF65-F5344CB8AC3E}">
        <p14:creationId xmlns:p14="http://schemas.microsoft.com/office/powerpoint/2010/main" val="25795710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1A7BF3-B784-2F45-A70C-69232998CDBF}" type="slidenum">
              <a:rPr lang="en-US" smtClean="0"/>
              <a:t>10</a:t>
            </a:fld>
            <a:endParaRPr lang="en-US"/>
          </a:p>
        </p:txBody>
      </p:sp>
    </p:spTree>
    <p:extLst>
      <p:ext uri="{BB962C8B-B14F-4D97-AF65-F5344CB8AC3E}">
        <p14:creationId xmlns:p14="http://schemas.microsoft.com/office/powerpoint/2010/main" val="41506279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4103AD-3C91-C997-9A5A-C12A7561ACC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64ADBCCD-2850-BEFA-4E31-2D6DC8A5AD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35DCFB95-2E8B-68D9-7A47-64993C448A70}"/>
              </a:ext>
            </a:extLst>
          </p:cNvPr>
          <p:cNvSpPr>
            <a:spLocks noGrp="1"/>
          </p:cNvSpPr>
          <p:nvPr>
            <p:ph type="dt" sz="half" idx="10"/>
          </p:nvPr>
        </p:nvSpPr>
        <p:spPr/>
        <p:txBody>
          <a:bodyPr/>
          <a:lstStyle/>
          <a:p>
            <a:fld id="{BC69269A-D668-EA40-BB85-A213C5947313}" type="datetimeFigureOut">
              <a:rPr lang="en-US" smtClean="0"/>
              <a:t>6/18/2023</a:t>
            </a:fld>
            <a:endParaRPr lang="en-US"/>
          </a:p>
        </p:txBody>
      </p:sp>
      <p:sp>
        <p:nvSpPr>
          <p:cNvPr id="5" name="Footer Placeholder 4">
            <a:extLst>
              <a:ext uri="{FF2B5EF4-FFF2-40B4-BE49-F238E27FC236}">
                <a16:creationId xmlns:a16="http://schemas.microsoft.com/office/drawing/2014/main" xmlns="" id="{659D1DDB-9C0E-DA58-150E-9F9A4B3438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8FA939D-D95E-6265-B388-21FC5653558B}"/>
              </a:ext>
            </a:extLst>
          </p:cNvPr>
          <p:cNvSpPr>
            <a:spLocks noGrp="1"/>
          </p:cNvSpPr>
          <p:nvPr>
            <p:ph type="sldNum" sz="quarter" idx="12"/>
          </p:nvPr>
        </p:nvSpPr>
        <p:spPr/>
        <p:txBody>
          <a:bodyPr/>
          <a:lstStyle/>
          <a:p>
            <a:fld id="{2A071388-A169-CE44-8471-77800F165CE9}" type="slidenum">
              <a:rPr lang="en-US" smtClean="0"/>
              <a:t>‹#›</a:t>
            </a:fld>
            <a:endParaRPr lang="en-US"/>
          </a:p>
        </p:txBody>
      </p:sp>
    </p:spTree>
    <p:extLst>
      <p:ext uri="{BB962C8B-B14F-4D97-AF65-F5344CB8AC3E}">
        <p14:creationId xmlns:p14="http://schemas.microsoft.com/office/powerpoint/2010/main" val="3913300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A3A600-423A-44C9-96AC-B6A0F005DBD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EAC0310E-7E2E-1486-7361-F8548A79310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E05DFC6-2456-DA1B-36CF-92517A1B1A40}"/>
              </a:ext>
            </a:extLst>
          </p:cNvPr>
          <p:cNvSpPr>
            <a:spLocks noGrp="1"/>
          </p:cNvSpPr>
          <p:nvPr>
            <p:ph type="dt" sz="half" idx="10"/>
          </p:nvPr>
        </p:nvSpPr>
        <p:spPr/>
        <p:txBody>
          <a:bodyPr/>
          <a:lstStyle/>
          <a:p>
            <a:fld id="{BC69269A-D668-EA40-BB85-A213C5947313}" type="datetimeFigureOut">
              <a:rPr lang="en-US" smtClean="0"/>
              <a:t>6/18/2023</a:t>
            </a:fld>
            <a:endParaRPr lang="en-US"/>
          </a:p>
        </p:txBody>
      </p:sp>
      <p:sp>
        <p:nvSpPr>
          <p:cNvPr id="5" name="Footer Placeholder 4">
            <a:extLst>
              <a:ext uri="{FF2B5EF4-FFF2-40B4-BE49-F238E27FC236}">
                <a16:creationId xmlns:a16="http://schemas.microsoft.com/office/drawing/2014/main" xmlns="" id="{3B2AC0FA-13F3-FBCE-A782-0C31A629B5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91C3741B-46D9-269E-CE71-07D2F6745517}"/>
              </a:ext>
            </a:extLst>
          </p:cNvPr>
          <p:cNvSpPr>
            <a:spLocks noGrp="1"/>
          </p:cNvSpPr>
          <p:nvPr>
            <p:ph type="sldNum" sz="quarter" idx="12"/>
          </p:nvPr>
        </p:nvSpPr>
        <p:spPr/>
        <p:txBody>
          <a:bodyPr/>
          <a:lstStyle/>
          <a:p>
            <a:fld id="{2A071388-A169-CE44-8471-77800F165CE9}" type="slidenum">
              <a:rPr lang="en-US" smtClean="0"/>
              <a:t>‹#›</a:t>
            </a:fld>
            <a:endParaRPr lang="en-US"/>
          </a:p>
        </p:txBody>
      </p:sp>
    </p:spTree>
    <p:extLst>
      <p:ext uri="{BB962C8B-B14F-4D97-AF65-F5344CB8AC3E}">
        <p14:creationId xmlns:p14="http://schemas.microsoft.com/office/powerpoint/2010/main" val="3531066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0EB93678-EA9A-EAF9-7AAE-B5A08AE642E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EA7FD71C-517D-FA0A-E877-35799209F15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CF388081-69CF-1AFB-463B-28DA9AB2E747}"/>
              </a:ext>
            </a:extLst>
          </p:cNvPr>
          <p:cNvSpPr>
            <a:spLocks noGrp="1"/>
          </p:cNvSpPr>
          <p:nvPr>
            <p:ph type="dt" sz="half" idx="10"/>
          </p:nvPr>
        </p:nvSpPr>
        <p:spPr/>
        <p:txBody>
          <a:bodyPr/>
          <a:lstStyle/>
          <a:p>
            <a:fld id="{BC69269A-D668-EA40-BB85-A213C5947313}" type="datetimeFigureOut">
              <a:rPr lang="en-US" smtClean="0"/>
              <a:t>6/18/2023</a:t>
            </a:fld>
            <a:endParaRPr lang="en-US"/>
          </a:p>
        </p:txBody>
      </p:sp>
      <p:sp>
        <p:nvSpPr>
          <p:cNvPr id="5" name="Footer Placeholder 4">
            <a:extLst>
              <a:ext uri="{FF2B5EF4-FFF2-40B4-BE49-F238E27FC236}">
                <a16:creationId xmlns:a16="http://schemas.microsoft.com/office/drawing/2014/main" xmlns="" id="{2CA6BE32-66D6-AED0-F650-0C108372C2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96629DDC-E8AA-8FB9-D4A8-4CB61AC026BD}"/>
              </a:ext>
            </a:extLst>
          </p:cNvPr>
          <p:cNvSpPr>
            <a:spLocks noGrp="1"/>
          </p:cNvSpPr>
          <p:nvPr>
            <p:ph type="sldNum" sz="quarter" idx="12"/>
          </p:nvPr>
        </p:nvSpPr>
        <p:spPr/>
        <p:txBody>
          <a:bodyPr/>
          <a:lstStyle/>
          <a:p>
            <a:fld id="{2A071388-A169-CE44-8471-77800F165CE9}" type="slidenum">
              <a:rPr lang="en-US" smtClean="0"/>
              <a:t>‹#›</a:t>
            </a:fld>
            <a:endParaRPr lang="en-US"/>
          </a:p>
        </p:txBody>
      </p:sp>
    </p:spTree>
    <p:extLst>
      <p:ext uri="{BB962C8B-B14F-4D97-AF65-F5344CB8AC3E}">
        <p14:creationId xmlns:p14="http://schemas.microsoft.com/office/powerpoint/2010/main" val="1717463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020E7F-04BC-C41F-DC3E-1688BCEFF5B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736DE7E3-8FA3-B0DC-828D-232B19562F9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40321B8-CD1C-95E9-CFEA-948099F4B2E3}"/>
              </a:ext>
            </a:extLst>
          </p:cNvPr>
          <p:cNvSpPr>
            <a:spLocks noGrp="1"/>
          </p:cNvSpPr>
          <p:nvPr>
            <p:ph type="dt" sz="half" idx="10"/>
          </p:nvPr>
        </p:nvSpPr>
        <p:spPr/>
        <p:txBody>
          <a:bodyPr/>
          <a:lstStyle/>
          <a:p>
            <a:fld id="{BC69269A-D668-EA40-BB85-A213C5947313}" type="datetimeFigureOut">
              <a:rPr lang="en-US" smtClean="0"/>
              <a:t>6/18/2023</a:t>
            </a:fld>
            <a:endParaRPr lang="en-US"/>
          </a:p>
        </p:txBody>
      </p:sp>
      <p:sp>
        <p:nvSpPr>
          <p:cNvPr id="5" name="Footer Placeholder 4">
            <a:extLst>
              <a:ext uri="{FF2B5EF4-FFF2-40B4-BE49-F238E27FC236}">
                <a16:creationId xmlns:a16="http://schemas.microsoft.com/office/drawing/2014/main" xmlns="" id="{0A067EF5-CCB0-85AE-A6F1-73E3CAAB79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C945C233-B44D-556E-82CE-197F457F97DB}"/>
              </a:ext>
            </a:extLst>
          </p:cNvPr>
          <p:cNvSpPr>
            <a:spLocks noGrp="1"/>
          </p:cNvSpPr>
          <p:nvPr>
            <p:ph type="sldNum" sz="quarter" idx="12"/>
          </p:nvPr>
        </p:nvSpPr>
        <p:spPr/>
        <p:txBody>
          <a:bodyPr/>
          <a:lstStyle/>
          <a:p>
            <a:fld id="{2A071388-A169-CE44-8471-77800F165CE9}" type="slidenum">
              <a:rPr lang="en-US" smtClean="0"/>
              <a:t>‹#›</a:t>
            </a:fld>
            <a:endParaRPr lang="en-US"/>
          </a:p>
        </p:txBody>
      </p:sp>
    </p:spTree>
    <p:extLst>
      <p:ext uri="{BB962C8B-B14F-4D97-AF65-F5344CB8AC3E}">
        <p14:creationId xmlns:p14="http://schemas.microsoft.com/office/powerpoint/2010/main" val="3602606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6FF307C-7E2D-1878-B6A6-11EEDCA7F7A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2E675C27-2D1C-590E-BF5A-B892921E273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6C17724D-6FE7-7F13-6632-F7345CE061FD}"/>
              </a:ext>
            </a:extLst>
          </p:cNvPr>
          <p:cNvSpPr>
            <a:spLocks noGrp="1"/>
          </p:cNvSpPr>
          <p:nvPr>
            <p:ph type="dt" sz="half" idx="10"/>
          </p:nvPr>
        </p:nvSpPr>
        <p:spPr/>
        <p:txBody>
          <a:bodyPr/>
          <a:lstStyle/>
          <a:p>
            <a:fld id="{BC69269A-D668-EA40-BB85-A213C5947313}" type="datetimeFigureOut">
              <a:rPr lang="en-US" smtClean="0"/>
              <a:t>6/18/2023</a:t>
            </a:fld>
            <a:endParaRPr lang="en-US"/>
          </a:p>
        </p:txBody>
      </p:sp>
      <p:sp>
        <p:nvSpPr>
          <p:cNvPr id="5" name="Footer Placeholder 4">
            <a:extLst>
              <a:ext uri="{FF2B5EF4-FFF2-40B4-BE49-F238E27FC236}">
                <a16:creationId xmlns:a16="http://schemas.microsoft.com/office/drawing/2014/main" xmlns="" id="{FA4B538A-9DEE-4BB9-7C01-BB31D38EBC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4D5C31E-417B-8DA0-B7B2-7554EF24D677}"/>
              </a:ext>
            </a:extLst>
          </p:cNvPr>
          <p:cNvSpPr>
            <a:spLocks noGrp="1"/>
          </p:cNvSpPr>
          <p:nvPr>
            <p:ph type="sldNum" sz="quarter" idx="12"/>
          </p:nvPr>
        </p:nvSpPr>
        <p:spPr/>
        <p:txBody>
          <a:bodyPr/>
          <a:lstStyle/>
          <a:p>
            <a:fld id="{2A071388-A169-CE44-8471-77800F165CE9}" type="slidenum">
              <a:rPr lang="en-US" smtClean="0"/>
              <a:t>‹#›</a:t>
            </a:fld>
            <a:endParaRPr lang="en-US"/>
          </a:p>
        </p:txBody>
      </p:sp>
    </p:spTree>
    <p:extLst>
      <p:ext uri="{BB962C8B-B14F-4D97-AF65-F5344CB8AC3E}">
        <p14:creationId xmlns:p14="http://schemas.microsoft.com/office/powerpoint/2010/main" val="4078984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6C5A0BC-2EF2-9808-E8DC-32921BCE033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D7A075CF-2278-2845-B73F-CFDFB719EF4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4517BCAD-E75F-79D2-1840-8411E18235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D0A185B5-5F39-BB24-E35A-A62105DC915C}"/>
              </a:ext>
            </a:extLst>
          </p:cNvPr>
          <p:cNvSpPr>
            <a:spLocks noGrp="1"/>
          </p:cNvSpPr>
          <p:nvPr>
            <p:ph type="dt" sz="half" idx="10"/>
          </p:nvPr>
        </p:nvSpPr>
        <p:spPr/>
        <p:txBody>
          <a:bodyPr/>
          <a:lstStyle/>
          <a:p>
            <a:fld id="{BC69269A-D668-EA40-BB85-A213C5947313}" type="datetimeFigureOut">
              <a:rPr lang="en-US" smtClean="0"/>
              <a:t>6/18/2023</a:t>
            </a:fld>
            <a:endParaRPr lang="en-US"/>
          </a:p>
        </p:txBody>
      </p:sp>
      <p:sp>
        <p:nvSpPr>
          <p:cNvPr id="6" name="Footer Placeholder 5">
            <a:extLst>
              <a:ext uri="{FF2B5EF4-FFF2-40B4-BE49-F238E27FC236}">
                <a16:creationId xmlns:a16="http://schemas.microsoft.com/office/drawing/2014/main" xmlns="" id="{E4EF5246-61DB-4049-0494-7F6CE6BEE9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B39EEBEA-A342-F41B-D487-F8B66AD98C75}"/>
              </a:ext>
            </a:extLst>
          </p:cNvPr>
          <p:cNvSpPr>
            <a:spLocks noGrp="1"/>
          </p:cNvSpPr>
          <p:nvPr>
            <p:ph type="sldNum" sz="quarter" idx="12"/>
          </p:nvPr>
        </p:nvSpPr>
        <p:spPr/>
        <p:txBody>
          <a:bodyPr/>
          <a:lstStyle/>
          <a:p>
            <a:fld id="{2A071388-A169-CE44-8471-77800F165CE9}" type="slidenum">
              <a:rPr lang="en-US" smtClean="0"/>
              <a:t>‹#›</a:t>
            </a:fld>
            <a:endParaRPr lang="en-US"/>
          </a:p>
        </p:txBody>
      </p:sp>
    </p:spTree>
    <p:extLst>
      <p:ext uri="{BB962C8B-B14F-4D97-AF65-F5344CB8AC3E}">
        <p14:creationId xmlns:p14="http://schemas.microsoft.com/office/powerpoint/2010/main" val="102631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44B15F0-DF24-FF98-70F3-2F53A37BE07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9ACE1A86-6C3C-4C01-3A7E-9D69EC2881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4A52A5FC-AB32-9AB1-5EA8-752BAD1ED46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96DD3E35-69A0-C209-4FFA-4FC26E0FE9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0E8F25D4-A99B-F68A-A7E4-73765EC3D1C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A5FE92BC-7CCF-39C0-87A8-C04479365E2C}"/>
              </a:ext>
            </a:extLst>
          </p:cNvPr>
          <p:cNvSpPr>
            <a:spLocks noGrp="1"/>
          </p:cNvSpPr>
          <p:nvPr>
            <p:ph type="dt" sz="half" idx="10"/>
          </p:nvPr>
        </p:nvSpPr>
        <p:spPr/>
        <p:txBody>
          <a:bodyPr/>
          <a:lstStyle/>
          <a:p>
            <a:fld id="{BC69269A-D668-EA40-BB85-A213C5947313}" type="datetimeFigureOut">
              <a:rPr lang="en-US" smtClean="0"/>
              <a:t>6/18/2023</a:t>
            </a:fld>
            <a:endParaRPr lang="en-US"/>
          </a:p>
        </p:txBody>
      </p:sp>
      <p:sp>
        <p:nvSpPr>
          <p:cNvPr id="8" name="Footer Placeholder 7">
            <a:extLst>
              <a:ext uri="{FF2B5EF4-FFF2-40B4-BE49-F238E27FC236}">
                <a16:creationId xmlns:a16="http://schemas.microsoft.com/office/drawing/2014/main" xmlns="" id="{3AC3E664-2E52-2ED3-DA1F-D52B3A27FD3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261F3257-7E18-D87E-660F-4E5DDE28243C}"/>
              </a:ext>
            </a:extLst>
          </p:cNvPr>
          <p:cNvSpPr>
            <a:spLocks noGrp="1"/>
          </p:cNvSpPr>
          <p:nvPr>
            <p:ph type="sldNum" sz="quarter" idx="12"/>
          </p:nvPr>
        </p:nvSpPr>
        <p:spPr/>
        <p:txBody>
          <a:bodyPr/>
          <a:lstStyle/>
          <a:p>
            <a:fld id="{2A071388-A169-CE44-8471-77800F165CE9}" type="slidenum">
              <a:rPr lang="en-US" smtClean="0"/>
              <a:t>‹#›</a:t>
            </a:fld>
            <a:endParaRPr lang="en-US"/>
          </a:p>
        </p:txBody>
      </p:sp>
    </p:spTree>
    <p:extLst>
      <p:ext uri="{BB962C8B-B14F-4D97-AF65-F5344CB8AC3E}">
        <p14:creationId xmlns:p14="http://schemas.microsoft.com/office/powerpoint/2010/main" val="2998705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1A1523-38B8-460A-4ABA-F7CCC46AFA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16B0AF47-A285-4F58-8BC4-DEF9215F1D5C}"/>
              </a:ext>
            </a:extLst>
          </p:cNvPr>
          <p:cNvSpPr>
            <a:spLocks noGrp="1"/>
          </p:cNvSpPr>
          <p:nvPr>
            <p:ph type="dt" sz="half" idx="10"/>
          </p:nvPr>
        </p:nvSpPr>
        <p:spPr/>
        <p:txBody>
          <a:bodyPr/>
          <a:lstStyle/>
          <a:p>
            <a:fld id="{BC69269A-D668-EA40-BB85-A213C5947313}" type="datetimeFigureOut">
              <a:rPr lang="en-US" smtClean="0"/>
              <a:t>6/18/2023</a:t>
            </a:fld>
            <a:endParaRPr lang="en-US"/>
          </a:p>
        </p:txBody>
      </p:sp>
      <p:sp>
        <p:nvSpPr>
          <p:cNvPr id="4" name="Footer Placeholder 3">
            <a:extLst>
              <a:ext uri="{FF2B5EF4-FFF2-40B4-BE49-F238E27FC236}">
                <a16:creationId xmlns:a16="http://schemas.microsoft.com/office/drawing/2014/main" xmlns="" id="{49E72E24-D951-7EE3-23FE-CA84216A756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75B67E00-448A-C64D-ED67-D2FDB10DF96A}"/>
              </a:ext>
            </a:extLst>
          </p:cNvPr>
          <p:cNvSpPr>
            <a:spLocks noGrp="1"/>
          </p:cNvSpPr>
          <p:nvPr>
            <p:ph type="sldNum" sz="quarter" idx="12"/>
          </p:nvPr>
        </p:nvSpPr>
        <p:spPr/>
        <p:txBody>
          <a:bodyPr/>
          <a:lstStyle/>
          <a:p>
            <a:fld id="{2A071388-A169-CE44-8471-77800F165CE9}" type="slidenum">
              <a:rPr lang="en-US" smtClean="0"/>
              <a:t>‹#›</a:t>
            </a:fld>
            <a:endParaRPr lang="en-US"/>
          </a:p>
        </p:txBody>
      </p:sp>
    </p:spTree>
    <p:extLst>
      <p:ext uri="{BB962C8B-B14F-4D97-AF65-F5344CB8AC3E}">
        <p14:creationId xmlns:p14="http://schemas.microsoft.com/office/powerpoint/2010/main" val="3956783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ABD0DB70-90B1-F709-DF8D-906287048505}"/>
              </a:ext>
            </a:extLst>
          </p:cNvPr>
          <p:cNvSpPr>
            <a:spLocks noGrp="1"/>
          </p:cNvSpPr>
          <p:nvPr>
            <p:ph type="dt" sz="half" idx="10"/>
          </p:nvPr>
        </p:nvSpPr>
        <p:spPr/>
        <p:txBody>
          <a:bodyPr/>
          <a:lstStyle/>
          <a:p>
            <a:fld id="{BC69269A-D668-EA40-BB85-A213C5947313}" type="datetimeFigureOut">
              <a:rPr lang="en-US" smtClean="0"/>
              <a:t>6/18/2023</a:t>
            </a:fld>
            <a:endParaRPr lang="en-US"/>
          </a:p>
        </p:txBody>
      </p:sp>
      <p:sp>
        <p:nvSpPr>
          <p:cNvPr id="3" name="Footer Placeholder 2">
            <a:extLst>
              <a:ext uri="{FF2B5EF4-FFF2-40B4-BE49-F238E27FC236}">
                <a16:creationId xmlns:a16="http://schemas.microsoft.com/office/drawing/2014/main" xmlns="" id="{1C297AD8-D900-8683-2B50-1C0FF23B1F0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D60DD1A4-93FD-23E8-A5BD-55C8E09CC82D}"/>
              </a:ext>
            </a:extLst>
          </p:cNvPr>
          <p:cNvSpPr>
            <a:spLocks noGrp="1"/>
          </p:cNvSpPr>
          <p:nvPr>
            <p:ph type="sldNum" sz="quarter" idx="12"/>
          </p:nvPr>
        </p:nvSpPr>
        <p:spPr/>
        <p:txBody>
          <a:bodyPr/>
          <a:lstStyle/>
          <a:p>
            <a:fld id="{2A071388-A169-CE44-8471-77800F165CE9}" type="slidenum">
              <a:rPr lang="en-US" smtClean="0"/>
              <a:t>‹#›</a:t>
            </a:fld>
            <a:endParaRPr lang="en-US"/>
          </a:p>
        </p:txBody>
      </p:sp>
    </p:spTree>
    <p:extLst>
      <p:ext uri="{BB962C8B-B14F-4D97-AF65-F5344CB8AC3E}">
        <p14:creationId xmlns:p14="http://schemas.microsoft.com/office/powerpoint/2010/main" val="3899253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576BCD-1CAA-69E0-C69B-6EBFE1F2F7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03071ABC-CE75-7976-2EC2-BD1E22211A6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80190258-58AF-B4CE-C515-44A940EEA4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1E6BCF0B-E288-E75B-978D-EB0553D8BBB4}"/>
              </a:ext>
            </a:extLst>
          </p:cNvPr>
          <p:cNvSpPr>
            <a:spLocks noGrp="1"/>
          </p:cNvSpPr>
          <p:nvPr>
            <p:ph type="dt" sz="half" idx="10"/>
          </p:nvPr>
        </p:nvSpPr>
        <p:spPr/>
        <p:txBody>
          <a:bodyPr/>
          <a:lstStyle/>
          <a:p>
            <a:fld id="{BC69269A-D668-EA40-BB85-A213C5947313}" type="datetimeFigureOut">
              <a:rPr lang="en-US" smtClean="0"/>
              <a:t>6/18/2023</a:t>
            </a:fld>
            <a:endParaRPr lang="en-US"/>
          </a:p>
        </p:txBody>
      </p:sp>
      <p:sp>
        <p:nvSpPr>
          <p:cNvPr id="6" name="Footer Placeholder 5">
            <a:extLst>
              <a:ext uri="{FF2B5EF4-FFF2-40B4-BE49-F238E27FC236}">
                <a16:creationId xmlns:a16="http://schemas.microsoft.com/office/drawing/2014/main" xmlns="" id="{41627579-14AA-56AE-5E19-E2E38D7C04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312076F7-53D5-FE41-9BE6-75BAADB69699}"/>
              </a:ext>
            </a:extLst>
          </p:cNvPr>
          <p:cNvSpPr>
            <a:spLocks noGrp="1"/>
          </p:cNvSpPr>
          <p:nvPr>
            <p:ph type="sldNum" sz="quarter" idx="12"/>
          </p:nvPr>
        </p:nvSpPr>
        <p:spPr/>
        <p:txBody>
          <a:bodyPr/>
          <a:lstStyle/>
          <a:p>
            <a:fld id="{2A071388-A169-CE44-8471-77800F165CE9}" type="slidenum">
              <a:rPr lang="en-US" smtClean="0"/>
              <a:t>‹#›</a:t>
            </a:fld>
            <a:endParaRPr lang="en-US"/>
          </a:p>
        </p:txBody>
      </p:sp>
    </p:spTree>
    <p:extLst>
      <p:ext uri="{BB962C8B-B14F-4D97-AF65-F5344CB8AC3E}">
        <p14:creationId xmlns:p14="http://schemas.microsoft.com/office/powerpoint/2010/main" val="2940118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E70363-6EDF-1C06-1FCA-6FAADBE282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78C0A57D-FFCA-A181-DA7E-A6E0F792AEE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2316BDA6-BFE6-6F03-BD7B-ADC83328BF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A21BF7A5-624D-0902-4725-A276A95B2205}"/>
              </a:ext>
            </a:extLst>
          </p:cNvPr>
          <p:cNvSpPr>
            <a:spLocks noGrp="1"/>
          </p:cNvSpPr>
          <p:nvPr>
            <p:ph type="dt" sz="half" idx="10"/>
          </p:nvPr>
        </p:nvSpPr>
        <p:spPr/>
        <p:txBody>
          <a:bodyPr/>
          <a:lstStyle/>
          <a:p>
            <a:fld id="{BC69269A-D668-EA40-BB85-A213C5947313}" type="datetimeFigureOut">
              <a:rPr lang="en-US" smtClean="0"/>
              <a:t>6/18/2023</a:t>
            </a:fld>
            <a:endParaRPr lang="en-US"/>
          </a:p>
        </p:txBody>
      </p:sp>
      <p:sp>
        <p:nvSpPr>
          <p:cNvPr id="6" name="Footer Placeholder 5">
            <a:extLst>
              <a:ext uri="{FF2B5EF4-FFF2-40B4-BE49-F238E27FC236}">
                <a16:creationId xmlns:a16="http://schemas.microsoft.com/office/drawing/2014/main" xmlns="" id="{CD76F273-E06F-8F29-289D-EE27745332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F09C2AEE-565A-2C0D-7540-01254C318656}"/>
              </a:ext>
            </a:extLst>
          </p:cNvPr>
          <p:cNvSpPr>
            <a:spLocks noGrp="1"/>
          </p:cNvSpPr>
          <p:nvPr>
            <p:ph type="sldNum" sz="quarter" idx="12"/>
          </p:nvPr>
        </p:nvSpPr>
        <p:spPr/>
        <p:txBody>
          <a:bodyPr/>
          <a:lstStyle/>
          <a:p>
            <a:fld id="{2A071388-A169-CE44-8471-77800F165CE9}" type="slidenum">
              <a:rPr lang="en-US" smtClean="0"/>
              <a:t>‹#›</a:t>
            </a:fld>
            <a:endParaRPr lang="en-US"/>
          </a:p>
        </p:txBody>
      </p:sp>
    </p:spTree>
    <p:extLst>
      <p:ext uri="{BB962C8B-B14F-4D97-AF65-F5344CB8AC3E}">
        <p14:creationId xmlns:p14="http://schemas.microsoft.com/office/powerpoint/2010/main" val="3350810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6802FD3C-9454-C36E-553F-FD771D1DF0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62ADC3F4-84C2-6B60-B537-A76DE90AB1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EB9C9A7-9DB7-2753-F2CC-8E35AC0B7DD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69269A-D668-EA40-BB85-A213C5947313}" type="datetimeFigureOut">
              <a:rPr lang="en-US" smtClean="0"/>
              <a:t>6/18/2023</a:t>
            </a:fld>
            <a:endParaRPr lang="en-US"/>
          </a:p>
        </p:txBody>
      </p:sp>
      <p:sp>
        <p:nvSpPr>
          <p:cNvPr id="5" name="Footer Placeholder 4">
            <a:extLst>
              <a:ext uri="{FF2B5EF4-FFF2-40B4-BE49-F238E27FC236}">
                <a16:creationId xmlns:a16="http://schemas.microsoft.com/office/drawing/2014/main" xmlns="" id="{25C5EA8C-31B6-0F05-9A16-6EE6F020AD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8777A75C-5386-737C-35D1-1D47ADDD506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071388-A169-CE44-8471-77800F165CE9}" type="slidenum">
              <a:rPr lang="en-US" smtClean="0"/>
              <a:t>‹#›</a:t>
            </a:fld>
            <a:endParaRPr lang="en-US"/>
          </a:p>
        </p:txBody>
      </p:sp>
    </p:spTree>
    <p:extLst>
      <p:ext uri="{BB962C8B-B14F-4D97-AF65-F5344CB8AC3E}">
        <p14:creationId xmlns:p14="http://schemas.microsoft.com/office/powerpoint/2010/main" val="2079042342"/>
      </p:ext>
    </p:extLst>
  </p:cSld>
  <p:clrMap bg1="lt1" tx1="dk1" bg2="lt2" tx2="dk2" accent1="accent1" accent2="accent2" accent3="accent3" accent4="accent4" accent5="accent5" accent6="accent6" hlink="hlink" folHlink="folHlink"/>
  <p:sldLayoutIdLst>
    <p:sldLayoutId id="2147483802" r:id="rId1"/>
    <p:sldLayoutId id="2147483803" r:id="rId2"/>
    <p:sldLayoutId id="2147483804" r:id="rId3"/>
    <p:sldLayoutId id="2147483805" r:id="rId4"/>
    <p:sldLayoutId id="2147483806" r:id="rId5"/>
    <p:sldLayoutId id="2147483807" r:id="rId6"/>
    <p:sldLayoutId id="2147483808" r:id="rId7"/>
    <p:sldLayoutId id="2147483809" r:id="rId8"/>
    <p:sldLayoutId id="2147483810" r:id="rId9"/>
    <p:sldLayoutId id="2147483811" r:id="rId10"/>
    <p:sldLayoutId id="214748381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DD7050-B506-1BEA-C8DF-D512B94854BF}"/>
              </a:ext>
            </a:extLst>
          </p:cNvPr>
          <p:cNvSpPr>
            <a:spLocks noGrp="1"/>
          </p:cNvSpPr>
          <p:nvPr>
            <p:ph type="ctrTitle"/>
          </p:nvPr>
        </p:nvSpPr>
        <p:spPr>
          <a:xfrm>
            <a:off x="1513650" y="2401231"/>
            <a:ext cx="9144000" cy="819772"/>
          </a:xfrm>
        </p:spPr>
        <p:txBody>
          <a:bodyPr>
            <a:normAutofit/>
          </a:bodyPr>
          <a:lstStyle/>
          <a:p>
            <a:r>
              <a:rPr lang="en-US" sz="4400" b="1" dirty="0">
                <a:solidFill>
                  <a:srgbClr val="134E95"/>
                </a:solidFill>
                <a:latin typeface="Arial"/>
                <a:cs typeface="Arial"/>
                <a:sym typeface="Arial"/>
              </a:rPr>
              <a:t>Change Readiness Assessment </a:t>
            </a:r>
          </a:p>
        </p:txBody>
      </p:sp>
      <p:sp>
        <p:nvSpPr>
          <p:cNvPr id="3" name="Subtitle 2">
            <a:extLst>
              <a:ext uri="{FF2B5EF4-FFF2-40B4-BE49-F238E27FC236}">
                <a16:creationId xmlns:a16="http://schemas.microsoft.com/office/drawing/2014/main" xmlns="" id="{F2A6618A-1347-4245-9A23-58ADDEE38DF5}"/>
              </a:ext>
            </a:extLst>
          </p:cNvPr>
          <p:cNvSpPr>
            <a:spLocks noGrp="1"/>
          </p:cNvSpPr>
          <p:nvPr>
            <p:ph type="subTitle" idx="1"/>
          </p:nvPr>
        </p:nvSpPr>
        <p:spPr>
          <a:xfrm>
            <a:off x="1513650" y="3447221"/>
            <a:ext cx="9144000" cy="599661"/>
          </a:xfrm>
        </p:spPr>
        <p:txBody>
          <a:bodyPr>
            <a:normAutofit/>
          </a:bodyPr>
          <a:lstStyle/>
          <a:p>
            <a:r>
              <a:rPr lang="en-US" sz="2800" b="1" dirty="0">
                <a:solidFill>
                  <a:schemeClr val="dk1"/>
                </a:solidFill>
                <a:latin typeface="Open Sans Medium"/>
                <a:ea typeface="Open Sans Medium"/>
                <a:cs typeface="Open Sans Medium"/>
                <a:sym typeface="Open Sans"/>
              </a:rPr>
              <a:t>What Was Heard</a:t>
            </a:r>
          </a:p>
        </p:txBody>
      </p:sp>
      <p:sp>
        <p:nvSpPr>
          <p:cNvPr id="4" name="Google Shape;74;p16">
            <a:extLst>
              <a:ext uri="{FF2B5EF4-FFF2-40B4-BE49-F238E27FC236}">
                <a16:creationId xmlns:a16="http://schemas.microsoft.com/office/drawing/2014/main" xmlns="" id="{E79B9C77-7F42-48BD-1566-5A36A7D7D0DF}"/>
              </a:ext>
            </a:extLst>
          </p:cNvPr>
          <p:cNvSpPr/>
          <p:nvPr/>
        </p:nvSpPr>
        <p:spPr>
          <a:xfrm>
            <a:off x="-20700" y="4817164"/>
            <a:ext cx="12212700" cy="2040836"/>
          </a:xfrm>
          <a:prstGeom prst="rect">
            <a:avLst/>
          </a:prstGeom>
          <a:solidFill>
            <a:srgbClr val="134E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Google Shape;74;p16">
            <a:extLst>
              <a:ext uri="{FF2B5EF4-FFF2-40B4-BE49-F238E27FC236}">
                <a16:creationId xmlns:a16="http://schemas.microsoft.com/office/drawing/2014/main" xmlns="" id="{12AB6356-FA12-CC64-F778-49E742FB80C5}"/>
              </a:ext>
            </a:extLst>
          </p:cNvPr>
          <p:cNvSpPr/>
          <p:nvPr/>
        </p:nvSpPr>
        <p:spPr>
          <a:xfrm>
            <a:off x="-20700" y="0"/>
            <a:ext cx="12212700" cy="2040836"/>
          </a:xfrm>
          <a:prstGeom prst="rect">
            <a:avLst/>
          </a:prstGeom>
          <a:solidFill>
            <a:srgbClr val="134E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6" name="Google Shape;83;p16">
            <a:extLst>
              <a:ext uri="{FF2B5EF4-FFF2-40B4-BE49-F238E27FC236}">
                <a16:creationId xmlns:a16="http://schemas.microsoft.com/office/drawing/2014/main" xmlns="" id="{34B34983-2D85-1A92-EC31-377FEFDFA400}"/>
              </a:ext>
            </a:extLst>
          </p:cNvPr>
          <p:cNvCxnSpPr>
            <a:cxnSpLocks/>
          </p:cNvCxnSpPr>
          <p:nvPr/>
        </p:nvCxnSpPr>
        <p:spPr>
          <a:xfrm>
            <a:off x="-20700" y="2046692"/>
            <a:ext cx="12212700" cy="0"/>
          </a:xfrm>
          <a:prstGeom prst="straightConnector1">
            <a:avLst/>
          </a:prstGeom>
          <a:noFill/>
          <a:ln w="28575" cap="flat" cmpd="sng">
            <a:solidFill>
              <a:srgbClr val="4285F4"/>
            </a:solidFill>
            <a:prstDash val="solid"/>
            <a:round/>
            <a:headEnd type="none" w="med" len="med"/>
            <a:tailEnd type="none" w="med" len="med"/>
          </a:ln>
        </p:spPr>
      </p:cxnSp>
      <p:cxnSp>
        <p:nvCxnSpPr>
          <p:cNvPr id="9" name="Google Shape;83;p16">
            <a:extLst>
              <a:ext uri="{FF2B5EF4-FFF2-40B4-BE49-F238E27FC236}">
                <a16:creationId xmlns:a16="http://schemas.microsoft.com/office/drawing/2014/main" xmlns="" id="{3DC301EE-DF05-962D-3E0D-B5104137FEC7}"/>
              </a:ext>
            </a:extLst>
          </p:cNvPr>
          <p:cNvCxnSpPr>
            <a:cxnSpLocks/>
          </p:cNvCxnSpPr>
          <p:nvPr/>
        </p:nvCxnSpPr>
        <p:spPr>
          <a:xfrm>
            <a:off x="-20700" y="4817164"/>
            <a:ext cx="12212700" cy="0"/>
          </a:xfrm>
          <a:prstGeom prst="straightConnector1">
            <a:avLst/>
          </a:prstGeom>
          <a:noFill/>
          <a:ln w="28575" cap="flat" cmpd="sng">
            <a:solidFill>
              <a:srgbClr val="4285F4"/>
            </a:solidFill>
            <a:prstDash val="solid"/>
            <a:round/>
            <a:headEnd type="none" w="med" len="med"/>
            <a:tailEnd type="none" w="med" len="med"/>
          </a:ln>
        </p:spPr>
      </p:cxnSp>
    </p:spTree>
    <p:extLst>
      <p:ext uri="{BB962C8B-B14F-4D97-AF65-F5344CB8AC3E}">
        <p14:creationId xmlns:p14="http://schemas.microsoft.com/office/powerpoint/2010/main" val="24094391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xmlns="" id="{F039E71D-09FA-C147-8B6F-55FEDBE2BF17}"/>
              </a:ext>
            </a:extLst>
          </p:cNvPr>
          <p:cNvSpPr txBox="1"/>
          <p:nvPr/>
        </p:nvSpPr>
        <p:spPr>
          <a:xfrm>
            <a:off x="1327658" y="1929556"/>
            <a:ext cx="5146293" cy="369332"/>
          </a:xfrm>
          <a:prstGeom prst="rect">
            <a:avLst/>
          </a:prstGeom>
          <a:noFill/>
        </p:spPr>
        <p:txBody>
          <a:bodyPr wrap="square" rtlCol="0">
            <a:spAutoFit/>
          </a:bodyPr>
          <a:lstStyle/>
          <a:p>
            <a:r>
              <a:rPr lang="en-CA" b="1" dirty="0"/>
              <a:t>What are the benefits from this implementation</a:t>
            </a:r>
            <a:endParaRPr lang="en-US" b="1" dirty="0"/>
          </a:p>
        </p:txBody>
      </p:sp>
      <p:sp>
        <p:nvSpPr>
          <p:cNvPr id="8" name="TextBox 7">
            <a:extLst>
              <a:ext uri="{FF2B5EF4-FFF2-40B4-BE49-F238E27FC236}">
                <a16:creationId xmlns:a16="http://schemas.microsoft.com/office/drawing/2014/main" xmlns="" id="{19E12D8A-1155-E0E0-D917-47EE42C6ABDC}"/>
              </a:ext>
            </a:extLst>
          </p:cNvPr>
          <p:cNvSpPr txBox="1"/>
          <p:nvPr/>
        </p:nvSpPr>
        <p:spPr>
          <a:xfrm>
            <a:off x="149418" y="290402"/>
            <a:ext cx="5326715" cy="584775"/>
          </a:xfrm>
          <a:prstGeom prst="rect">
            <a:avLst/>
          </a:prstGeom>
          <a:noFill/>
        </p:spPr>
        <p:txBody>
          <a:bodyPr wrap="none" rtlCol="0">
            <a:spAutoFit/>
          </a:bodyPr>
          <a:lstStyle/>
          <a:p>
            <a:r>
              <a:rPr lang="en-CA" sz="3200" b="1" dirty="0">
                <a:solidFill>
                  <a:srgbClr val="134E95"/>
                </a:solidFill>
                <a:latin typeface="Arial"/>
                <a:cs typeface="Arial"/>
              </a:rPr>
              <a:t>Wins and Success Metrics</a:t>
            </a:r>
            <a:endParaRPr lang="en-US" sz="3200" b="1" dirty="0">
              <a:solidFill>
                <a:srgbClr val="134E95"/>
              </a:solidFill>
              <a:latin typeface="Arial"/>
              <a:cs typeface="Arial"/>
              <a:sym typeface="Arial"/>
            </a:endParaRPr>
          </a:p>
        </p:txBody>
      </p:sp>
      <p:sp>
        <p:nvSpPr>
          <p:cNvPr id="9" name="Google Shape;74;p16">
            <a:extLst>
              <a:ext uri="{FF2B5EF4-FFF2-40B4-BE49-F238E27FC236}">
                <a16:creationId xmlns:a16="http://schemas.microsoft.com/office/drawing/2014/main" xmlns="" id="{701872CA-9BCF-362D-5C05-4127ECE33C90}"/>
              </a:ext>
            </a:extLst>
          </p:cNvPr>
          <p:cNvSpPr/>
          <p:nvPr/>
        </p:nvSpPr>
        <p:spPr>
          <a:xfrm>
            <a:off x="0" y="0"/>
            <a:ext cx="12192000" cy="233680"/>
          </a:xfrm>
          <a:prstGeom prst="rect">
            <a:avLst/>
          </a:prstGeom>
          <a:solidFill>
            <a:srgbClr val="134E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TextBox 15">
            <a:extLst>
              <a:ext uri="{FF2B5EF4-FFF2-40B4-BE49-F238E27FC236}">
                <a16:creationId xmlns:a16="http://schemas.microsoft.com/office/drawing/2014/main" xmlns="" id="{E5BC468A-30F2-BA58-1BAC-32C6D892CDCB}"/>
              </a:ext>
            </a:extLst>
          </p:cNvPr>
          <p:cNvSpPr txBox="1"/>
          <p:nvPr/>
        </p:nvSpPr>
        <p:spPr>
          <a:xfrm>
            <a:off x="1327659" y="2816938"/>
            <a:ext cx="4160520" cy="1754326"/>
          </a:xfrm>
          <a:prstGeom prst="rect">
            <a:avLst/>
          </a:prstGeom>
          <a:noFill/>
        </p:spPr>
        <p:txBody>
          <a:bodyPr wrap="square" rtlCol="0">
            <a:spAutoFit/>
          </a:bodyPr>
          <a:lstStyle/>
          <a:p>
            <a:r>
              <a:rPr lang="en-CA" dirty="0">
                <a:solidFill>
                  <a:srgbClr val="374151"/>
                </a:solidFill>
                <a:latin typeface="Söhne"/>
              </a:rPr>
              <a:t>List</a:t>
            </a:r>
            <a:r>
              <a:rPr lang="en-CA" b="0" i="0" dirty="0">
                <a:solidFill>
                  <a:srgbClr val="374151"/>
                </a:solidFill>
                <a:effectLst/>
                <a:latin typeface="Söhne"/>
              </a:rPr>
              <a:t> the expected positive outcomes from the change implementation. These can be improvements in productivity, cost savings, revenue increases, better customer satisfaction, etc., that are anticipated as a result of the change.</a:t>
            </a:r>
            <a:endParaRPr lang="en-US" dirty="0"/>
          </a:p>
        </p:txBody>
      </p:sp>
      <p:sp>
        <p:nvSpPr>
          <p:cNvPr id="2" name="TextBox 1">
            <a:extLst>
              <a:ext uri="{FF2B5EF4-FFF2-40B4-BE49-F238E27FC236}">
                <a16:creationId xmlns:a16="http://schemas.microsoft.com/office/drawing/2014/main" xmlns="" id="{FAF14F41-7D31-F762-B568-127E0476A05E}"/>
              </a:ext>
            </a:extLst>
          </p:cNvPr>
          <p:cNvSpPr txBox="1"/>
          <p:nvPr/>
        </p:nvSpPr>
        <p:spPr>
          <a:xfrm>
            <a:off x="-20700" y="1961474"/>
            <a:ext cx="1192891" cy="369332"/>
          </a:xfrm>
          <a:prstGeom prst="rect">
            <a:avLst/>
          </a:prstGeom>
          <a:noFill/>
        </p:spPr>
        <p:txBody>
          <a:bodyPr wrap="none" rtlCol="0">
            <a:spAutoFit/>
          </a:bodyPr>
          <a:lstStyle/>
          <a:p>
            <a:pPr algn="l"/>
            <a:r>
              <a:rPr lang="en-CA" b="1" dirty="0">
                <a:solidFill>
                  <a:schemeClr val="accent1"/>
                </a:solidFill>
              </a:rPr>
              <a:t>We Asked:</a:t>
            </a:r>
            <a:endParaRPr lang="en-US" b="1" dirty="0">
              <a:solidFill>
                <a:schemeClr val="accent1"/>
              </a:solidFill>
            </a:endParaRPr>
          </a:p>
        </p:txBody>
      </p:sp>
      <p:sp>
        <p:nvSpPr>
          <p:cNvPr id="3" name="TextBox 2">
            <a:extLst>
              <a:ext uri="{FF2B5EF4-FFF2-40B4-BE49-F238E27FC236}">
                <a16:creationId xmlns:a16="http://schemas.microsoft.com/office/drawing/2014/main" xmlns="" id="{14ABD773-C71B-FA93-A1EE-53601671307E}"/>
              </a:ext>
            </a:extLst>
          </p:cNvPr>
          <p:cNvSpPr txBox="1"/>
          <p:nvPr/>
        </p:nvSpPr>
        <p:spPr>
          <a:xfrm>
            <a:off x="-20700" y="2816938"/>
            <a:ext cx="1196353" cy="369332"/>
          </a:xfrm>
          <a:prstGeom prst="rect">
            <a:avLst/>
          </a:prstGeom>
          <a:noFill/>
        </p:spPr>
        <p:txBody>
          <a:bodyPr wrap="none" rtlCol="0">
            <a:spAutoFit/>
          </a:bodyPr>
          <a:lstStyle/>
          <a:p>
            <a:pPr algn="l"/>
            <a:r>
              <a:rPr lang="en-CA" b="1" dirty="0">
                <a:solidFill>
                  <a:schemeClr val="accent1"/>
                </a:solidFill>
              </a:rPr>
              <a:t>We Heard:</a:t>
            </a:r>
            <a:endParaRPr lang="en-US" b="1" dirty="0">
              <a:solidFill>
                <a:schemeClr val="accent1"/>
              </a:solidFill>
            </a:endParaRPr>
          </a:p>
        </p:txBody>
      </p:sp>
      <p:sp>
        <p:nvSpPr>
          <p:cNvPr id="4" name="TextBox 3">
            <a:extLst>
              <a:ext uri="{FF2B5EF4-FFF2-40B4-BE49-F238E27FC236}">
                <a16:creationId xmlns:a16="http://schemas.microsoft.com/office/drawing/2014/main" xmlns="" id="{2E7150E4-2BEB-E54A-B25A-E508D869A6E9}"/>
              </a:ext>
            </a:extLst>
          </p:cNvPr>
          <p:cNvSpPr txBox="1"/>
          <p:nvPr/>
        </p:nvSpPr>
        <p:spPr>
          <a:xfrm>
            <a:off x="6703822" y="1961474"/>
            <a:ext cx="5488177" cy="646331"/>
          </a:xfrm>
          <a:prstGeom prst="rect">
            <a:avLst/>
          </a:prstGeom>
          <a:noFill/>
        </p:spPr>
        <p:txBody>
          <a:bodyPr wrap="square" rtlCol="0">
            <a:spAutoFit/>
          </a:bodyPr>
          <a:lstStyle/>
          <a:p>
            <a:pPr algn="l"/>
            <a:r>
              <a:rPr lang="en-CA" b="1" dirty="0"/>
              <a:t>How will you measure benefits?</a:t>
            </a:r>
          </a:p>
          <a:p>
            <a:pPr algn="l"/>
            <a:endParaRPr lang="en-CA" b="1" dirty="0"/>
          </a:p>
        </p:txBody>
      </p:sp>
      <p:sp>
        <p:nvSpPr>
          <p:cNvPr id="5" name="TextBox 4">
            <a:extLst>
              <a:ext uri="{FF2B5EF4-FFF2-40B4-BE49-F238E27FC236}">
                <a16:creationId xmlns:a16="http://schemas.microsoft.com/office/drawing/2014/main" xmlns="" id="{78373235-17D8-AA43-9609-E53B2826B4CA}"/>
              </a:ext>
            </a:extLst>
          </p:cNvPr>
          <p:cNvSpPr txBox="1"/>
          <p:nvPr/>
        </p:nvSpPr>
        <p:spPr>
          <a:xfrm>
            <a:off x="6703822" y="2816938"/>
            <a:ext cx="4160520" cy="2031325"/>
          </a:xfrm>
          <a:prstGeom prst="rect">
            <a:avLst/>
          </a:prstGeom>
          <a:noFill/>
        </p:spPr>
        <p:txBody>
          <a:bodyPr wrap="square" rtlCol="0">
            <a:spAutoFit/>
          </a:bodyPr>
          <a:lstStyle/>
          <a:p>
            <a:r>
              <a:rPr lang="en-CA" dirty="0">
                <a:solidFill>
                  <a:srgbClr val="374151"/>
                </a:solidFill>
                <a:latin typeface="Söhne"/>
              </a:rPr>
              <a:t>Outline the metrics or indicators you plan to use to measure the benefits realized from the implementation. It might include quantitative measures such as ROI, efficiency gains, cost savings, or qualitative ones like improved team morale, customer satisfaction levels, etc. </a:t>
            </a:r>
            <a:endParaRPr lang="en-CA" dirty="0"/>
          </a:p>
        </p:txBody>
      </p:sp>
    </p:spTree>
    <p:extLst>
      <p:ext uri="{BB962C8B-B14F-4D97-AF65-F5344CB8AC3E}">
        <p14:creationId xmlns:p14="http://schemas.microsoft.com/office/powerpoint/2010/main" val="1811888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xmlns="" id="{F039E71D-09FA-C147-8B6F-55FEDBE2BF17}"/>
              </a:ext>
            </a:extLst>
          </p:cNvPr>
          <p:cNvSpPr txBox="1"/>
          <p:nvPr/>
        </p:nvSpPr>
        <p:spPr>
          <a:xfrm>
            <a:off x="1301562" y="1961474"/>
            <a:ext cx="5830758" cy="369332"/>
          </a:xfrm>
          <a:prstGeom prst="rect">
            <a:avLst/>
          </a:prstGeom>
          <a:noFill/>
        </p:spPr>
        <p:txBody>
          <a:bodyPr wrap="square" rtlCol="0">
            <a:spAutoFit/>
          </a:bodyPr>
          <a:lstStyle/>
          <a:p>
            <a:r>
              <a:rPr lang="en-CA" b="1" i="0" dirty="0">
                <a:solidFill>
                  <a:srgbClr val="374151"/>
                </a:solidFill>
                <a:effectLst/>
                <a:latin typeface="Söhne"/>
              </a:rPr>
              <a:t>What statement best articulates the goal of this initiative?</a:t>
            </a:r>
            <a:endParaRPr lang="en-US" b="1" dirty="0"/>
          </a:p>
        </p:txBody>
      </p:sp>
      <p:sp>
        <p:nvSpPr>
          <p:cNvPr id="8" name="TextBox 7">
            <a:extLst>
              <a:ext uri="{FF2B5EF4-FFF2-40B4-BE49-F238E27FC236}">
                <a16:creationId xmlns:a16="http://schemas.microsoft.com/office/drawing/2014/main" xmlns="" id="{19E12D8A-1155-E0E0-D917-47EE42C6ABDC}"/>
              </a:ext>
            </a:extLst>
          </p:cNvPr>
          <p:cNvSpPr txBox="1"/>
          <p:nvPr/>
        </p:nvSpPr>
        <p:spPr>
          <a:xfrm>
            <a:off x="149418" y="290402"/>
            <a:ext cx="1406732" cy="584775"/>
          </a:xfrm>
          <a:prstGeom prst="rect">
            <a:avLst/>
          </a:prstGeom>
          <a:noFill/>
        </p:spPr>
        <p:txBody>
          <a:bodyPr wrap="none" rtlCol="0">
            <a:spAutoFit/>
          </a:bodyPr>
          <a:lstStyle/>
          <a:p>
            <a:r>
              <a:rPr lang="en-US" sz="3200" b="1" dirty="0">
                <a:solidFill>
                  <a:srgbClr val="134E95"/>
                </a:solidFill>
                <a:latin typeface="Arial"/>
                <a:cs typeface="Arial"/>
                <a:sym typeface="Arial"/>
              </a:rPr>
              <a:t>Vision</a:t>
            </a:r>
            <a:endParaRPr lang="en-US" sz="2400" b="1" dirty="0">
              <a:solidFill>
                <a:srgbClr val="134E95"/>
              </a:solidFill>
              <a:latin typeface="Arial"/>
              <a:cs typeface="Arial"/>
              <a:sym typeface="Arial"/>
            </a:endParaRPr>
          </a:p>
        </p:txBody>
      </p:sp>
      <p:sp>
        <p:nvSpPr>
          <p:cNvPr id="9" name="Google Shape;74;p16">
            <a:extLst>
              <a:ext uri="{FF2B5EF4-FFF2-40B4-BE49-F238E27FC236}">
                <a16:creationId xmlns:a16="http://schemas.microsoft.com/office/drawing/2014/main" xmlns="" id="{701872CA-9BCF-362D-5C05-4127ECE33C90}"/>
              </a:ext>
            </a:extLst>
          </p:cNvPr>
          <p:cNvSpPr/>
          <p:nvPr/>
        </p:nvSpPr>
        <p:spPr>
          <a:xfrm>
            <a:off x="0" y="0"/>
            <a:ext cx="12192000" cy="233680"/>
          </a:xfrm>
          <a:prstGeom prst="rect">
            <a:avLst/>
          </a:prstGeom>
          <a:solidFill>
            <a:srgbClr val="134E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TextBox 15">
            <a:extLst>
              <a:ext uri="{FF2B5EF4-FFF2-40B4-BE49-F238E27FC236}">
                <a16:creationId xmlns:a16="http://schemas.microsoft.com/office/drawing/2014/main" xmlns="" id="{E5BC468A-30F2-BA58-1BAC-32C6D892CDCB}"/>
              </a:ext>
            </a:extLst>
          </p:cNvPr>
          <p:cNvSpPr txBox="1"/>
          <p:nvPr/>
        </p:nvSpPr>
        <p:spPr>
          <a:xfrm>
            <a:off x="1301562" y="2840715"/>
            <a:ext cx="5830758" cy="923330"/>
          </a:xfrm>
          <a:prstGeom prst="rect">
            <a:avLst/>
          </a:prstGeom>
          <a:noFill/>
        </p:spPr>
        <p:txBody>
          <a:bodyPr wrap="square" rtlCol="0">
            <a:spAutoFit/>
          </a:bodyPr>
          <a:lstStyle/>
          <a:p>
            <a:r>
              <a:rPr lang="en-CA" dirty="0">
                <a:solidFill>
                  <a:srgbClr val="374151"/>
                </a:solidFill>
                <a:latin typeface="Söhne"/>
              </a:rPr>
              <a:t>D</a:t>
            </a:r>
            <a:r>
              <a:rPr lang="en-CA" b="0" i="0" dirty="0">
                <a:solidFill>
                  <a:srgbClr val="374151"/>
                </a:solidFill>
                <a:effectLst/>
                <a:latin typeface="Söhne"/>
              </a:rPr>
              <a:t>efine the purpose of the change succinctly. It could be a mission statement or a brief sentence encapsulating the objectives of the proposed change.</a:t>
            </a:r>
            <a:endParaRPr lang="en-US" dirty="0"/>
          </a:p>
        </p:txBody>
      </p:sp>
      <p:sp>
        <p:nvSpPr>
          <p:cNvPr id="2" name="TextBox 1">
            <a:extLst>
              <a:ext uri="{FF2B5EF4-FFF2-40B4-BE49-F238E27FC236}">
                <a16:creationId xmlns:a16="http://schemas.microsoft.com/office/drawing/2014/main" xmlns="" id="{92E929F3-AFBC-6BB4-42AF-43A36022613E}"/>
              </a:ext>
            </a:extLst>
          </p:cNvPr>
          <p:cNvSpPr txBox="1"/>
          <p:nvPr/>
        </p:nvSpPr>
        <p:spPr>
          <a:xfrm>
            <a:off x="-20700" y="1961474"/>
            <a:ext cx="1192891" cy="369332"/>
          </a:xfrm>
          <a:prstGeom prst="rect">
            <a:avLst/>
          </a:prstGeom>
          <a:noFill/>
        </p:spPr>
        <p:txBody>
          <a:bodyPr wrap="none" rtlCol="0">
            <a:spAutoFit/>
          </a:bodyPr>
          <a:lstStyle/>
          <a:p>
            <a:pPr algn="l"/>
            <a:r>
              <a:rPr lang="en-CA" b="1" dirty="0">
                <a:solidFill>
                  <a:schemeClr val="accent1"/>
                </a:solidFill>
              </a:rPr>
              <a:t>We Asked:</a:t>
            </a:r>
            <a:endParaRPr lang="en-US" b="1" dirty="0">
              <a:solidFill>
                <a:schemeClr val="accent1"/>
              </a:solidFill>
            </a:endParaRPr>
          </a:p>
        </p:txBody>
      </p:sp>
      <p:sp>
        <p:nvSpPr>
          <p:cNvPr id="3" name="TextBox 2">
            <a:extLst>
              <a:ext uri="{FF2B5EF4-FFF2-40B4-BE49-F238E27FC236}">
                <a16:creationId xmlns:a16="http://schemas.microsoft.com/office/drawing/2014/main" xmlns="" id="{4E83919D-D42B-0054-AD75-EFE28978BC61}"/>
              </a:ext>
            </a:extLst>
          </p:cNvPr>
          <p:cNvSpPr txBox="1"/>
          <p:nvPr/>
        </p:nvSpPr>
        <p:spPr>
          <a:xfrm>
            <a:off x="-20700" y="2816938"/>
            <a:ext cx="1196353" cy="369332"/>
          </a:xfrm>
          <a:prstGeom prst="rect">
            <a:avLst/>
          </a:prstGeom>
          <a:noFill/>
        </p:spPr>
        <p:txBody>
          <a:bodyPr wrap="none" rtlCol="0">
            <a:spAutoFit/>
          </a:bodyPr>
          <a:lstStyle/>
          <a:p>
            <a:pPr algn="l"/>
            <a:r>
              <a:rPr lang="en-CA" b="1" dirty="0">
                <a:solidFill>
                  <a:schemeClr val="accent1"/>
                </a:solidFill>
              </a:rPr>
              <a:t>We Heard:</a:t>
            </a:r>
            <a:endParaRPr lang="en-US" b="1" dirty="0">
              <a:solidFill>
                <a:schemeClr val="accent1"/>
              </a:solidFill>
            </a:endParaRPr>
          </a:p>
        </p:txBody>
      </p:sp>
    </p:spTree>
    <p:extLst>
      <p:ext uri="{BB962C8B-B14F-4D97-AF65-F5344CB8AC3E}">
        <p14:creationId xmlns:p14="http://schemas.microsoft.com/office/powerpoint/2010/main" val="2945752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xmlns="" id="{F039E71D-09FA-C147-8B6F-55FEDBE2BF17}"/>
              </a:ext>
            </a:extLst>
          </p:cNvPr>
          <p:cNvSpPr txBox="1"/>
          <p:nvPr/>
        </p:nvSpPr>
        <p:spPr>
          <a:xfrm>
            <a:off x="1438722" y="1961474"/>
            <a:ext cx="3988656" cy="646331"/>
          </a:xfrm>
          <a:prstGeom prst="rect">
            <a:avLst/>
          </a:prstGeom>
          <a:noFill/>
        </p:spPr>
        <p:txBody>
          <a:bodyPr wrap="none" rtlCol="0">
            <a:spAutoFit/>
          </a:bodyPr>
          <a:lstStyle/>
          <a:p>
            <a:r>
              <a:rPr lang="en-US" b="1" dirty="0"/>
              <a:t>What are the top drivers of the change?</a:t>
            </a:r>
          </a:p>
          <a:p>
            <a:endParaRPr lang="en-US" dirty="0"/>
          </a:p>
        </p:txBody>
      </p:sp>
      <p:sp>
        <p:nvSpPr>
          <p:cNvPr id="8" name="TextBox 7">
            <a:extLst>
              <a:ext uri="{FF2B5EF4-FFF2-40B4-BE49-F238E27FC236}">
                <a16:creationId xmlns:a16="http://schemas.microsoft.com/office/drawing/2014/main" xmlns="" id="{19E12D8A-1155-E0E0-D917-47EE42C6ABDC}"/>
              </a:ext>
            </a:extLst>
          </p:cNvPr>
          <p:cNvSpPr txBox="1"/>
          <p:nvPr/>
        </p:nvSpPr>
        <p:spPr>
          <a:xfrm>
            <a:off x="149418" y="290402"/>
            <a:ext cx="1824538" cy="584775"/>
          </a:xfrm>
          <a:prstGeom prst="rect">
            <a:avLst/>
          </a:prstGeom>
          <a:noFill/>
        </p:spPr>
        <p:txBody>
          <a:bodyPr wrap="none" rtlCol="0">
            <a:spAutoFit/>
          </a:bodyPr>
          <a:lstStyle/>
          <a:p>
            <a:r>
              <a:rPr lang="en-US" sz="3200" b="1" dirty="0">
                <a:solidFill>
                  <a:srgbClr val="134E95"/>
                </a:solidFill>
                <a:latin typeface="Arial"/>
                <a:cs typeface="Arial"/>
                <a:sym typeface="Arial"/>
              </a:rPr>
              <a:t>Urgency</a:t>
            </a:r>
            <a:endParaRPr lang="en-US" sz="2400" b="1" dirty="0">
              <a:solidFill>
                <a:srgbClr val="134E95"/>
              </a:solidFill>
              <a:latin typeface="Arial"/>
              <a:cs typeface="Arial"/>
              <a:sym typeface="Arial"/>
            </a:endParaRPr>
          </a:p>
        </p:txBody>
      </p:sp>
      <p:sp>
        <p:nvSpPr>
          <p:cNvPr id="9" name="Google Shape;74;p16">
            <a:extLst>
              <a:ext uri="{FF2B5EF4-FFF2-40B4-BE49-F238E27FC236}">
                <a16:creationId xmlns:a16="http://schemas.microsoft.com/office/drawing/2014/main" xmlns="" id="{701872CA-9BCF-362D-5C05-4127ECE33C90}"/>
              </a:ext>
            </a:extLst>
          </p:cNvPr>
          <p:cNvSpPr/>
          <p:nvPr/>
        </p:nvSpPr>
        <p:spPr>
          <a:xfrm>
            <a:off x="0" y="0"/>
            <a:ext cx="12192000" cy="233680"/>
          </a:xfrm>
          <a:prstGeom prst="rect">
            <a:avLst/>
          </a:prstGeom>
          <a:solidFill>
            <a:srgbClr val="134E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TextBox 12">
            <a:extLst>
              <a:ext uri="{FF2B5EF4-FFF2-40B4-BE49-F238E27FC236}">
                <a16:creationId xmlns:a16="http://schemas.microsoft.com/office/drawing/2014/main" xmlns="" id="{65A54E11-E890-B928-67F5-AEFABF98F8BA}"/>
              </a:ext>
            </a:extLst>
          </p:cNvPr>
          <p:cNvSpPr txBox="1"/>
          <p:nvPr/>
        </p:nvSpPr>
        <p:spPr>
          <a:xfrm>
            <a:off x="6979920" y="1961474"/>
            <a:ext cx="2425216" cy="646331"/>
          </a:xfrm>
          <a:prstGeom prst="rect">
            <a:avLst/>
          </a:prstGeom>
          <a:noFill/>
        </p:spPr>
        <p:txBody>
          <a:bodyPr wrap="none" rtlCol="0">
            <a:spAutoFit/>
          </a:bodyPr>
          <a:lstStyle/>
          <a:p>
            <a:r>
              <a:rPr lang="en-US" b="1" dirty="0"/>
              <a:t>What needs to change?</a:t>
            </a:r>
          </a:p>
          <a:p>
            <a:endParaRPr lang="en-US" dirty="0"/>
          </a:p>
        </p:txBody>
      </p:sp>
      <p:sp>
        <p:nvSpPr>
          <p:cNvPr id="16" name="TextBox 15">
            <a:extLst>
              <a:ext uri="{FF2B5EF4-FFF2-40B4-BE49-F238E27FC236}">
                <a16:creationId xmlns:a16="http://schemas.microsoft.com/office/drawing/2014/main" xmlns="" id="{E5BC468A-30F2-BA58-1BAC-32C6D892CDCB}"/>
              </a:ext>
            </a:extLst>
          </p:cNvPr>
          <p:cNvSpPr txBox="1"/>
          <p:nvPr/>
        </p:nvSpPr>
        <p:spPr>
          <a:xfrm>
            <a:off x="1438722" y="2816938"/>
            <a:ext cx="4160520" cy="2031325"/>
          </a:xfrm>
          <a:prstGeom prst="rect">
            <a:avLst/>
          </a:prstGeom>
          <a:noFill/>
        </p:spPr>
        <p:txBody>
          <a:bodyPr wrap="square" rtlCol="0">
            <a:spAutoFit/>
          </a:bodyPr>
          <a:lstStyle/>
          <a:p>
            <a:r>
              <a:rPr lang="en-CA" dirty="0"/>
              <a:t>The top drivers of change can vary depending on the organization and the context in which they operate. Some common drivers include changes in the competitive landscape, shifts in customer preferences, regulatory changes, and technological advancements. </a:t>
            </a:r>
            <a:endParaRPr lang="en-US" dirty="0"/>
          </a:p>
        </p:txBody>
      </p:sp>
      <p:sp>
        <p:nvSpPr>
          <p:cNvPr id="17" name="TextBox 16">
            <a:extLst>
              <a:ext uri="{FF2B5EF4-FFF2-40B4-BE49-F238E27FC236}">
                <a16:creationId xmlns:a16="http://schemas.microsoft.com/office/drawing/2014/main" xmlns="" id="{C094941D-F6FA-1F4D-22F7-148F7D3E3B11}"/>
              </a:ext>
            </a:extLst>
          </p:cNvPr>
          <p:cNvSpPr txBox="1"/>
          <p:nvPr/>
        </p:nvSpPr>
        <p:spPr>
          <a:xfrm>
            <a:off x="6969739" y="2821772"/>
            <a:ext cx="4160520" cy="3693319"/>
          </a:xfrm>
          <a:prstGeom prst="rect">
            <a:avLst/>
          </a:prstGeom>
          <a:noFill/>
        </p:spPr>
        <p:txBody>
          <a:bodyPr wrap="square" rtlCol="0">
            <a:spAutoFit/>
          </a:bodyPr>
          <a:lstStyle/>
          <a:p>
            <a:r>
              <a:rPr lang="en-CA" dirty="0">
                <a:solidFill>
                  <a:srgbClr val="374151"/>
                </a:solidFill>
                <a:latin typeface="Söhne"/>
              </a:rPr>
              <a:t>B</a:t>
            </a:r>
            <a:r>
              <a:rPr lang="en-CA" b="0" i="0" dirty="0">
                <a:solidFill>
                  <a:srgbClr val="374151"/>
                </a:solidFill>
                <a:effectLst/>
                <a:latin typeface="Söhne"/>
              </a:rPr>
              <a:t>riefly list and describe the specific aspects of your current system, processes, or organizational culture that need to be altered to achieve the desired state. These could include outdated technologies, inefficient workflows, non-value-adding practices, or any other obstacles that are preventing your organization from reaching its full potential or impeding your strategic goals.</a:t>
            </a:r>
          </a:p>
          <a:p>
            <a:pPr marL="285750" indent="-285750">
              <a:buFont typeface="Arial" panose="020B0604020202020204" pitchFamily="34" charset="0"/>
              <a:buChar char="•"/>
            </a:pPr>
            <a:r>
              <a:rPr lang="en-US" dirty="0"/>
              <a:t>Item 1</a:t>
            </a:r>
          </a:p>
          <a:p>
            <a:pPr marL="285750" indent="-285750">
              <a:buFont typeface="Arial" panose="020B0604020202020204" pitchFamily="34" charset="0"/>
              <a:buChar char="•"/>
            </a:pPr>
            <a:r>
              <a:rPr lang="en-US" dirty="0"/>
              <a:t>Item 2 </a:t>
            </a:r>
          </a:p>
          <a:p>
            <a:pPr marL="285750" indent="-285750">
              <a:buFont typeface="Arial" panose="020B0604020202020204" pitchFamily="34" charset="0"/>
              <a:buChar char="•"/>
            </a:pPr>
            <a:r>
              <a:rPr lang="en-US" dirty="0"/>
              <a:t>Item 3</a:t>
            </a:r>
            <a:endParaRPr lang="en-CA" dirty="0"/>
          </a:p>
        </p:txBody>
      </p:sp>
      <p:sp>
        <p:nvSpPr>
          <p:cNvPr id="20" name="TextBox 19">
            <a:extLst>
              <a:ext uri="{FF2B5EF4-FFF2-40B4-BE49-F238E27FC236}">
                <a16:creationId xmlns:a16="http://schemas.microsoft.com/office/drawing/2014/main" xmlns="" id="{5D760635-3C53-D2D5-5434-D1F0846593D5}"/>
              </a:ext>
            </a:extLst>
          </p:cNvPr>
          <p:cNvSpPr txBox="1"/>
          <p:nvPr/>
        </p:nvSpPr>
        <p:spPr>
          <a:xfrm>
            <a:off x="-20700" y="1961474"/>
            <a:ext cx="1192891" cy="369332"/>
          </a:xfrm>
          <a:prstGeom prst="rect">
            <a:avLst/>
          </a:prstGeom>
          <a:noFill/>
        </p:spPr>
        <p:txBody>
          <a:bodyPr wrap="none" rtlCol="0">
            <a:spAutoFit/>
          </a:bodyPr>
          <a:lstStyle/>
          <a:p>
            <a:pPr algn="l"/>
            <a:r>
              <a:rPr lang="en-CA" b="1" dirty="0">
                <a:solidFill>
                  <a:schemeClr val="accent1"/>
                </a:solidFill>
              </a:rPr>
              <a:t>We Asked:</a:t>
            </a:r>
            <a:endParaRPr lang="en-US" b="1" dirty="0">
              <a:solidFill>
                <a:schemeClr val="accent1"/>
              </a:solidFill>
            </a:endParaRPr>
          </a:p>
        </p:txBody>
      </p:sp>
      <p:sp>
        <p:nvSpPr>
          <p:cNvPr id="21" name="TextBox 20">
            <a:extLst>
              <a:ext uri="{FF2B5EF4-FFF2-40B4-BE49-F238E27FC236}">
                <a16:creationId xmlns:a16="http://schemas.microsoft.com/office/drawing/2014/main" xmlns="" id="{017EA172-1FB7-130B-5AFE-CCBB18C35A06}"/>
              </a:ext>
            </a:extLst>
          </p:cNvPr>
          <p:cNvSpPr txBox="1"/>
          <p:nvPr/>
        </p:nvSpPr>
        <p:spPr>
          <a:xfrm>
            <a:off x="-20700" y="2816938"/>
            <a:ext cx="1196353" cy="369332"/>
          </a:xfrm>
          <a:prstGeom prst="rect">
            <a:avLst/>
          </a:prstGeom>
          <a:noFill/>
        </p:spPr>
        <p:txBody>
          <a:bodyPr wrap="none" rtlCol="0">
            <a:spAutoFit/>
          </a:bodyPr>
          <a:lstStyle/>
          <a:p>
            <a:pPr algn="l"/>
            <a:r>
              <a:rPr lang="en-CA" b="1" dirty="0">
                <a:solidFill>
                  <a:schemeClr val="accent1"/>
                </a:solidFill>
              </a:rPr>
              <a:t>We Heard:</a:t>
            </a:r>
            <a:endParaRPr lang="en-US" b="1" dirty="0">
              <a:solidFill>
                <a:schemeClr val="accent1"/>
              </a:solidFill>
            </a:endParaRPr>
          </a:p>
        </p:txBody>
      </p:sp>
    </p:spTree>
    <p:extLst>
      <p:ext uri="{BB962C8B-B14F-4D97-AF65-F5344CB8AC3E}">
        <p14:creationId xmlns:p14="http://schemas.microsoft.com/office/powerpoint/2010/main" val="3501336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xmlns="" id="{F039E71D-09FA-C147-8B6F-55FEDBE2BF17}"/>
              </a:ext>
            </a:extLst>
          </p:cNvPr>
          <p:cNvSpPr txBox="1"/>
          <p:nvPr/>
        </p:nvSpPr>
        <p:spPr>
          <a:xfrm>
            <a:off x="1327659" y="1989459"/>
            <a:ext cx="3690819" cy="369332"/>
          </a:xfrm>
          <a:prstGeom prst="rect">
            <a:avLst/>
          </a:prstGeom>
          <a:noFill/>
        </p:spPr>
        <p:txBody>
          <a:bodyPr wrap="none" rtlCol="0">
            <a:spAutoFit/>
          </a:bodyPr>
          <a:lstStyle/>
          <a:p>
            <a:pPr algn="l"/>
            <a:r>
              <a:rPr lang="en-CA" b="1" dirty="0"/>
              <a:t>What defines the work culture here?</a:t>
            </a:r>
            <a:endParaRPr lang="en-US" b="1" dirty="0"/>
          </a:p>
        </p:txBody>
      </p:sp>
      <p:sp>
        <p:nvSpPr>
          <p:cNvPr id="8" name="TextBox 7">
            <a:extLst>
              <a:ext uri="{FF2B5EF4-FFF2-40B4-BE49-F238E27FC236}">
                <a16:creationId xmlns:a16="http://schemas.microsoft.com/office/drawing/2014/main" xmlns="" id="{19E12D8A-1155-E0E0-D917-47EE42C6ABDC}"/>
              </a:ext>
            </a:extLst>
          </p:cNvPr>
          <p:cNvSpPr txBox="1"/>
          <p:nvPr/>
        </p:nvSpPr>
        <p:spPr>
          <a:xfrm>
            <a:off x="149418" y="290402"/>
            <a:ext cx="1619354" cy="584775"/>
          </a:xfrm>
          <a:prstGeom prst="rect">
            <a:avLst/>
          </a:prstGeom>
          <a:noFill/>
        </p:spPr>
        <p:txBody>
          <a:bodyPr wrap="none" rtlCol="0">
            <a:spAutoFit/>
          </a:bodyPr>
          <a:lstStyle/>
          <a:p>
            <a:r>
              <a:rPr lang="en-US" sz="3200" b="1" dirty="0">
                <a:solidFill>
                  <a:srgbClr val="134E95"/>
                </a:solidFill>
                <a:latin typeface="Arial"/>
                <a:cs typeface="Arial"/>
                <a:sym typeface="Arial"/>
              </a:rPr>
              <a:t>Culture</a:t>
            </a:r>
            <a:endParaRPr lang="en-US" sz="2400" b="1" dirty="0">
              <a:solidFill>
                <a:srgbClr val="134E95"/>
              </a:solidFill>
              <a:latin typeface="Arial"/>
              <a:cs typeface="Arial"/>
              <a:sym typeface="Arial"/>
            </a:endParaRPr>
          </a:p>
        </p:txBody>
      </p:sp>
      <p:sp>
        <p:nvSpPr>
          <p:cNvPr id="9" name="Google Shape;74;p16">
            <a:extLst>
              <a:ext uri="{FF2B5EF4-FFF2-40B4-BE49-F238E27FC236}">
                <a16:creationId xmlns:a16="http://schemas.microsoft.com/office/drawing/2014/main" xmlns="" id="{701872CA-9BCF-362D-5C05-4127ECE33C90}"/>
              </a:ext>
            </a:extLst>
          </p:cNvPr>
          <p:cNvSpPr/>
          <p:nvPr/>
        </p:nvSpPr>
        <p:spPr>
          <a:xfrm>
            <a:off x="0" y="0"/>
            <a:ext cx="12192000" cy="233680"/>
          </a:xfrm>
          <a:prstGeom prst="rect">
            <a:avLst/>
          </a:prstGeom>
          <a:solidFill>
            <a:srgbClr val="134E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TextBox 12">
            <a:extLst>
              <a:ext uri="{FF2B5EF4-FFF2-40B4-BE49-F238E27FC236}">
                <a16:creationId xmlns:a16="http://schemas.microsoft.com/office/drawing/2014/main" xmlns="" id="{65A54E11-E890-B928-67F5-AEFABF98F8BA}"/>
              </a:ext>
            </a:extLst>
          </p:cNvPr>
          <p:cNvSpPr txBox="1"/>
          <p:nvPr/>
        </p:nvSpPr>
        <p:spPr>
          <a:xfrm>
            <a:off x="6866183" y="1999277"/>
            <a:ext cx="5055487" cy="646331"/>
          </a:xfrm>
          <a:prstGeom prst="rect">
            <a:avLst/>
          </a:prstGeom>
          <a:noFill/>
        </p:spPr>
        <p:txBody>
          <a:bodyPr wrap="none" rtlCol="0">
            <a:spAutoFit/>
          </a:bodyPr>
          <a:lstStyle/>
          <a:p>
            <a:r>
              <a:rPr lang="en-US" b="1" dirty="0"/>
              <a:t>What are 3 Key improvements to facilitate change?</a:t>
            </a:r>
          </a:p>
          <a:p>
            <a:endParaRPr lang="en-US" dirty="0"/>
          </a:p>
        </p:txBody>
      </p:sp>
      <p:sp>
        <p:nvSpPr>
          <p:cNvPr id="16" name="TextBox 15">
            <a:extLst>
              <a:ext uri="{FF2B5EF4-FFF2-40B4-BE49-F238E27FC236}">
                <a16:creationId xmlns:a16="http://schemas.microsoft.com/office/drawing/2014/main" xmlns="" id="{E5BC468A-30F2-BA58-1BAC-32C6D892CDCB}"/>
              </a:ext>
            </a:extLst>
          </p:cNvPr>
          <p:cNvSpPr txBox="1"/>
          <p:nvPr/>
        </p:nvSpPr>
        <p:spPr>
          <a:xfrm>
            <a:off x="1327659" y="2816938"/>
            <a:ext cx="4160520" cy="1200329"/>
          </a:xfrm>
          <a:prstGeom prst="rect">
            <a:avLst/>
          </a:prstGeom>
          <a:noFill/>
        </p:spPr>
        <p:txBody>
          <a:bodyPr wrap="square" rtlCol="0">
            <a:spAutoFit/>
          </a:bodyPr>
          <a:lstStyle/>
          <a:p>
            <a:r>
              <a:rPr lang="en-CA" b="0" i="0" dirty="0">
                <a:solidFill>
                  <a:srgbClr val="374151"/>
                </a:solidFill>
                <a:effectLst/>
                <a:latin typeface="Söhne"/>
              </a:rPr>
              <a:t>Discuss the current organizational culture, values, norms, and working environment. Capture the unique attributes that make your workplace what it is.</a:t>
            </a:r>
            <a:endParaRPr lang="en-US" dirty="0"/>
          </a:p>
        </p:txBody>
      </p:sp>
      <p:sp>
        <p:nvSpPr>
          <p:cNvPr id="17" name="TextBox 16">
            <a:extLst>
              <a:ext uri="{FF2B5EF4-FFF2-40B4-BE49-F238E27FC236}">
                <a16:creationId xmlns:a16="http://schemas.microsoft.com/office/drawing/2014/main" xmlns="" id="{C094941D-F6FA-1F4D-22F7-148F7D3E3B11}"/>
              </a:ext>
            </a:extLst>
          </p:cNvPr>
          <p:cNvSpPr txBox="1"/>
          <p:nvPr/>
        </p:nvSpPr>
        <p:spPr>
          <a:xfrm>
            <a:off x="6811489" y="2719060"/>
            <a:ext cx="4160520" cy="2031325"/>
          </a:xfrm>
          <a:prstGeom prst="rect">
            <a:avLst/>
          </a:prstGeom>
          <a:noFill/>
        </p:spPr>
        <p:txBody>
          <a:bodyPr wrap="square" rtlCol="0">
            <a:spAutoFit/>
          </a:bodyPr>
          <a:lstStyle/>
          <a:p>
            <a:r>
              <a:rPr lang="en-CA" b="0" i="0" dirty="0">
                <a:solidFill>
                  <a:srgbClr val="374151"/>
                </a:solidFill>
                <a:effectLst/>
                <a:latin typeface="Söhne"/>
              </a:rPr>
              <a:t>Identify and elaborate on three key areas in the existing organizational culture that need enhancement to facilitate the proposed change. These could be elements like communication practices, decision-making processes, or employee engagement strategies.</a:t>
            </a:r>
            <a:endParaRPr lang="en-CA" dirty="0"/>
          </a:p>
        </p:txBody>
      </p:sp>
      <p:sp>
        <p:nvSpPr>
          <p:cNvPr id="2" name="TextBox 1">
            <a:extLst>
              <a:ext uri="{FF2B5EF4-FFF2-40B4-BE49-F238E27FC236}">
                <a16:creationId xmlns:a16="http://schemas.microsoft.com/office/drawing/2014/main" xmlns="" id="{FAF14F41-7D31-F762-B568-127E0476A05E}"/>
              </a:ext>
            </a:extLst>
          </p:cNvPr>
          <p:cNvSpPr txBox="1"/>
          <p:nvPr/>
        </p:nvSpPr>
        <p:spPr>
          <a:xfrm>
            <a:off x="-20700" y="1961474"/>
            <a:ext cx="1192891" cy="369332"/>
          </a:xfrm>
          <a:prstGeom prst="rect">
            <a:avLst/>
          </a:prstGeom>
          <a:noFill/>
        </p:spPr>
        <p:txBody>
          <a:bodyPr wrap="none" rtlCol="0">
            <a:spAutoFit/>
          </a:bodyPr>
          <a:lstStyle/>
          <a:p>
            <a:pPr algn="l"/>
            <a:r>
              <a:rPr lang="en-CA" b="1" dirty="0">
                <a:solidFill>
                  <a:schemeClr val="accent1"/>
                </a:solidFill>
              </a:rPr>
              <a:t>We Asked:</a:t>
            </a:r>
            <a:endParaRPr lang="en-US" b="1" dirty="0">
              <a:solidFill>
                <a:schemeClr val="accent1"/>
              </a:solidFill>
            </a:endParaRPr>
          </a:p>
        </p:txBody>
      </p:sp>
      <p:sp>
        <p:nvSpPr>
          <p:cNvPr id="3" name="TextBox 2">
            <a:extLst>
              <a:ext uri="{FF2B5EF4-FFF2-40B4-BE49-F238E27FC236}">
                <a16:creationId xmlns:a16="http://schemas.microsoft.com/office/drawing/2014/main" xmlns="" id="{14ABD773-C71B-FA93-A1EE-53601671307E}"/>
              </a:ext>
            </a:extLst>
          </p:cNvPr>
          <p:cNvSpPr txBox="1"/>
          <p:nvPr/>
        </p:nvSpPr>
        <p:spPr>
          <a:xfrm>
            <a:off x="-20700" y="2816938"/>
            <a:ext cx="1196353" cy="369332"/>
          </a:xfrm>
          <a:prstGeom prst="rect">
            <a:avLst/>
          </a:prstGeom>
          <a:noFill/>
        </p:spPr>
        <p:txBody>
          <a:bodyPr wrap="none" rtlCol="0">
            <a:spAutoFit/>
          </a:bodyPr>
          <a:lstStyle/>
          <a:p>
            <a:pPr algn="l"/>
            <a:r>
              <a:rPr lang="en-CA" b="1" dirty="0">
                <a:solidFill>
                  <a:schemeClr val="accent1"/>
                </a:solidFill>
              </a:rPr>
              <a:t>We Heard:</a:t>
            </a:r>
            <a:endParaRPr lang="en-US" b="1" dirty="0">
              <a:solidFill>
                <a:schemeClr val="accent1"/>
              </a:solidFill>
            </a:endParaRPr>
          </a:p>
        </p:txBody>
      </p:sp>
    </p:spTree>
    <p:extLst>
      <p:ext uri="{BB962C8B-B14F-4D97-AF65-F5344CB8AC3E}">
        <p14:creationId xmlns:p14="http://schemas.microsoft.com/office/powerpoint/2010/main" val="1435968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xmlns="" id="{F039E71D-09FA-C147-8B6F-55FEDBE2BF17}"/>
              </a:ext>
            </a:extLst>
          </p:cNvPr>
          <p:cNvSpPr txBox="1"/>
          <p:nvPr/>
        </p:nvSpPr>
        <p:spPr>
          <a:xfrm>
            <a:off x="1327659" y="1989459"/>
            <a:ext cx="6309484" cy="369332"/>
          </a:xfrm>
          <a:prstGeom prst="rect">
            <a:avLst/>
          </a:prstGeom>
          <a:noFill/>
        </p:spPr>
        <p:txBody>
          <a:bodyPr wrap="none" rtlCol="0">
            <a:spAutoFit/>
          </a:bodyPr>
          <a:lstStyle/>
          <a:p>
            <a:r>
              <a:rPr lang="en-CA" b="1" dirty="0"/>
              <a:t>What were the outcomes of previous major changes/initiatives?</a:t>
            </a:r>
            <a:endParaRPr lang="en-US" b="1" dirty="0"/>
          </a:p>
        </p:txBody>
      </p:sp>
      <p:sp>
        <p:nvSpPr>
          <p:cNvPr id="8" name="TextBox 7">
            <a:extLst>
              <a:ext uri="{FF2B5EF4-FFF2-40B4-BE49-F238E27FC236}">
                <a16:creationId xmlns:a16="http://schemas.microsoft.com/office/drawing/2014/main" xmlns="" id="{19E12D8A-1155-E0E0-D917-47EE42C6ABDC}"/>
              </a:ext>
            </a:extLst>
          </p:cNvPr>
          <p:cNvSpPr txBox="1"/>
          <p:nvPr/>
        </p:nvSpPr>
        <p:spPr>
          <a:xfrm>
            <a:off x="149418" y="290402"/>
            <a:ext cx="3212739" cy="584775"/>
          </a:xfrm>
          <a:prstGeom prst="rect">
            <a:avLst/>
          </a:prstGeom>
          <a:noFill/>
        </p:spPr>
        <p:txBody>
          <a:bodyPr wrap="none" rtlCol="0">
            <a:spAutoFit/>
          </a:bodyPr>
          <a:lstStyle/>
          <a:p>
            <a:r>
              <a:rPr lang="en-US" sz="3200" b="1" dirty="0">
                <a:solidFill>
                  <a:srgbClr val="134E95"/>
                </a:solidFill>
                <a:latin typeface="Arial"/>
                <a:cs typeface="Arial"/>
                <a:sym typeface="Arial"/>
              </a:rPr>
              <a:t>Change History</a:t>
            </a:r>
            <a:endParaRPr lang="en-US" sz="2400" b="1" dirty="0">
              <a:solidFill>
                <a:srgbClr val="134E95"/>
              </a:solidFill>
              <a:latin typeface="Arial"/>
              <a:cs typeface="Arial"/>
              <a:sym typeface="Arial"/>
            </a:endParaRPr>
          </a:p>
        </p:txBody>
      </p:sp>
      <p:sp>
        <p:nvSpPr>
          <p:cNvPr id="9" name="Google Shape;74;p16">
            <a:extLst>
              <a:ext uri="{FF2B5EF4-FFF2-40B4-BE49-F238E27FC236}">
                <a16:creationId xmlns:a16="http://schemas.microsoft.com/office/drawing/2014/main" xmlns="" id="{701872CA-9BCF-362D-5C05-4127ECE33C90}"/>
              </a:ext>
            </a:extLst>
          </p:cNvPr>
          <p:cNvSpPr/>
          <p:nvPr/>
        </p:nvSpPr>
        <p:spPr>
          <a:xfrm>
            <a:off x="0" y="0"/>
            <a:ext cx="12192000" cy="233680"/>
          </a:xfrm>
          <a:prstGeom prst="rect">
            <a:avLst/>
          </a:prstGeom>
          <a:solidFill>
            <a:srgbClr val="134E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TextBox 15">
            <a:extLst>
              <a:ext uri="{FF2B5EF4-FFF2-40B4-BE49-F238E27FC236}">
                <a16:creationId xmlns:a16="http://schemas.microsoft.com/office/drawing/2014/main" xmlns="" id="{E5BC468A-30F2-BA58-1BAC-32C6D892CDCB}"/>
              </a:ext>
            </a:extLst>
          </p:cNvPr>
          <p:cNvSpPr txBox="1"/>
          <p:nvPr/>
        </p:nvSpPr>
        <p:spPr>
          <a:xfrm>
            <a:off x="1327659" y="2816938"/>
            <a:ext cx="6197853" cy="646331"/>
          </a:xfrm>
          <a:prstGeom prst="rect">
            <a:avLst/>
          </a:prstGeom>
          <a:noFill/>
        </p:spPr>
        <p:txBody>
          <a:bodyPr wrap="square" rtlCol="0">
            <a:spAutoFit/>
          </a:bodyPr>
          <a:lstStyle/>
          <a:p>
            <a:r>
              <a:rPr lang="en-CA" b="0" i="0" dirty="0">
                <a:solidFill>
                  <a:srgbClr val="374151"/>
                </a:solidFill>
                <a:effectLst/>
                <a:latin typeface="Söhne"/>
              </a:rPr>
              <a:t>Detail past experiences with significant change initiatives. Highlight both the successes and challenges encountered.</a:t>
            </a:r>
            <a:endParaRPr lang="en-US" dirty="0"/>
          </a:p>
        </p:txBody>
      </p:sp>
      <p:sp>
        <p:nvSpPr>
          <p:cNvPr id="2" name="TextBox 1">
            <a:extLst>
              <a:ext uri="{FF2B5EF4-FFF2-40B4-BE49-F238E27FC236}">
                <a16:creationId xmlns:a16="http://schemas.microsoft.com/office/drawing/2014/main" xmlns="" id="{FAF14F41-7D31-F762-B568-127E0476A05E}"/>
              </a:ext>
            </a:extLst>
          </p:cNvPr>
          <p:cNvSpPr txBox="1"/>
          <p:nvPr/>
        </p:nvSpPr>
        <p:spPr>
          <a:xfrm>
            <a:off x="-20700" y="1961474"/>
            <a:ext cx="1192891" cy="369332"/>
          </a:xfrm>
          <a:prstGeom prst="rect">
            <a:avLst/>
          </a:prstGeom>
          <a:noFill/>
        </p:spPr>
        <p:txBody>
          <a:bodyPr wrap="none" rtlCol="0">
            <a:spAutoFit/>
          </a:bodyPr>
          <a:lstStyle/>
          <a:p>
            <a:pPr algn="l"/>
            <a:r>
              <a:rPr lang="en-CA" b="1" dirty="0">
                <a:solidFill>
                  <a:schemeClr val="accent1"/>
                </a:solidFill>
              </a:rPr>
              <a:t>We Asked:</a:t>
            </a:r>
            <a:endParaRPr lang="en-US" b="1" dirty="0">
              <a:solidFill>
                <a:schemeClr val="accent1"/>
              </a:solidFill>
            </a:endParaRPr>
          </a:p>
        </p:txBody>
      </p:sp>
      <p:sp>
        <p:nvSpPr>
          <p:cNvPr id="3" name="TextBox 2">
            <a:extLst>
              <a:ext uri="{FF2B5EF4-FFF2-40B4-BE49-F238E27FC236}">
                <a16:creationId xmlns:a16="http://schemas.microsoft.com/office/drawing/2014/main" xmlns="" id="{14ABD773-C71B-FA93-A1EE-53601671307E}"/>
              </a:ext>
            </a:extLst>
          </p:cNvPr>
          <p:cNvSpPr txBox="1"/>
          <p:nvPr/>
        </p:nvSpPr>
        <p:spPr>
          <a:xfrm>
            <a:off x="-20700" y="2816938"/>
            <a:ext cx="1196353" cy="369332"/>
          </a:xfrm>
          <a:prstGeom prst="rect">
            <a:avLst/>
          </a:prstGeom>
          <a:noFill/>
        </p:spPr>
        <p:txBody>
          <a:bodyPr wrap="none" rtlCol="0">
            <a:spAutoFit/>
          </a:bodyPr>
          <a:lstStyle/>
          <a:p>
            <a:pPr algn="l"/>
            <a:r>
              <a:rPr lang="en-CA" b="1" dirty="0">
                <a:solidFill>
                  <a:schemeClr val="accent1"/>
                </a:solidFill>
              </a:rPr>
              <a:t>We Heard:</a:t>
            </a:r>
            <a:endParaRPr lang="en-US" b="1" dirty="0">
              <a:solidFill>
                <a:schemeClr val="accent1"/>
              </a:solidFill>
            </a:endParaRPr>
          </a:p>
        </p:txBody>
      </p:sp>
    </p:spTree>
    <p:extLst>
      <p:ext uri="{BB962C8B-B14F-4D97-AF65-F5344CB8AC3E}">
        <p14:creationId xmlns:p14="http://schemas.microsoft.com/office/powerpoint/2010/main" val="948661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xmlns="" id="{F039E71D-09FA-C147-8B6F-55FEDBE2BF17}"/>
              </a:ext>
            </a:extLst>
          </p:cNvPr>
          <p:cNvSpPr txBox="1"/>
          <p:nvPr/>
        </p:nvSpPr>
        <p:spPr>
          <a:xfrm>
            <a:off x="1327658" y="1929556"/>
            <a:ext cx="5146293" cy="646331"/>
          </a:xfrm>
          <a:prstGeom prst="rect">
            <a:avLst/>
          </a:prstGeom>
          <a:noFill/>
        </p:spPr>
        <p:txBody>
          <a:bodyPr wrap="square" rtlCol="0">
            <a:spAutoFit/>
          </a:bodyPr>
          <a:lstStyle/>
          <a:p>
            <a:r>
              <a:rPr lang="en-CA" b="1" dirty="0"/>
              <a:t>How can we characterize the leadership approach here?</a:t>
            </a:r>
            <a:endParaRPr lang="en-US" b="1" dirty="0"/>
          </a:p>
        </p:txBody>
      </p:sp>
      <p:sp>
        <p:nvSpPr>
          <p:cNvPr id="8" name="TextBox 7">
            <a:extLst>
              <a:ext uri="{FF2B5EF4-FFF2-40B4-BE49-F238E27FC236}">
                <a16:creationId xmlns:a16="http://schemas.microsoft.com/office/drawing/2014/main" xmlns="" id="{19E12D8A-1155-E0E0-D917-47EE42C6ABDC}"/>
              </a:ext>
            </a:extLst>
          </p:cNvPr>
          <p:cNvSpPr txBox="1"/>
          <p:nvPr/>
        </p:nvSpPr>
        <p:spPr>
          <a:xfrm>
            <a:off x="149418" y="290402"/>
            <a:ext cx="4494307" cy="584775"/>
          </a:xfrm>
          <a:prstGeom prst="rect">
            <a:avLst/>
          </a:prstGeom>
          <a:noFill/>
        </p:spPr>
        <p:txBody>
          <a:bodyPr wrap="none" rtlCol="0">
            <a:spAutoFit/>
          </a:bodyPr>
          <a:lstStyle/>
          <a:p>
            <a:r>
              <a:rPr lang="en-US" sz="3200" b="1" dirty="0">
                <a:solidFill>
                  <a:srgbClr val="134E95"/>
                </a:solidFill>
                <a:latin typeface="Arial"/>
                <a:cs typeface="Arial"/>
                <a:sym typeface="Arial"/>
              </a:rPr>
              <a:t>Leadership Approach </a:t>
            </a:r>
            <a:endParaRPr lang="en-US" sz="2400" b="1" dirty="0">
              <a:solidFill>
                <a:srgbClr val="134E95"/>
              </a:solidFill>
              <a:latin typeface="Arial"/>
              <a:cs typeface="Arial"/>
              <a:sym typeface="Arial"/>
            </a:endParaRPr>
          </a:p>
        </p:txBody>
      </p:sp>
      <p:sp>
        <p:nvSpPr>
          <p:cNvPr id="9" name="Google Shape;74;p16">
            <a:extLst>
              <a:ext uri="{FF2B5EF4-FFF2-40B4-BE49-F238E27FC236}">
                <a16:creationId xmlns:a16="http://schemas.microsoft.com/office/drawing/2014/main" xmlns="" id="{701872CA-9BCF-362D-5C05-4127ECE33C90}"/>
              </a:ext>
            </a:extLst>
          </p:cNvPr>
          <p:cNvSpPr/>
          <p:nvPr/>
        </p:nvSpPr>
        <p:spPr>
          <a:xfrm>
            <a:off x="0" y="0"/>
            <a:ext cx="12192000" cy="233680"/>
          </a:xfrm>
          <a:prstGeom prst="rect">
            <a:avLst/>
          </a:prstGeom>
          <a:solidFill>
            <a:srgbClr val="134E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TextBox 15">
            <a:extLst>
              <a:ext uri="{FF2B5EF4-FFF2-40B4-BE49-F238E27FC236}">
                <a16:creationId xmlns:a16="http://schemas.microsoft.com/office/drawing/2014/main" xmlns="" id="{E5BC468A-30F2-BA58-1BAC-32C6D892CDCB}"/>
              </a:ext>
            </a:extLst>
          </p:cNvPr>
          <p:cNvSpPr txBox="1"/>
          <p:nvPr/>
        </p:nvSpPr>
        <p:spPr>
          <a:xfrm>
            <a:off x="1327659" y="2816938"/>
            <a:ext cx="4160520" cy="1754326"/>
          </a:xfrm>
          <a:prstGeom prst="rect">
            <a:avLst/>
          </a:prstGeom>
          <a:noFill/>
        </p:spPr>
        <p:txBody>
          <a:bodyPr wrap="square" rtlCol="0">
            <a:spAutoFit/>
          </a:bodyPr>
          <a:lstStyle/>
          <a:p>
            <a:r>
              <a:rPr lang="en-CA" b="0" i="0" dirty="0">
                <a:solidFill>
                  <a:srgbClr val="374151"/>
                </a:solidFill>
                <a:effectLst/>
                <a:latin typeface="Söhne"/>
              </a:rPr>
              <a:t>Outline the predominant style of leadership within the organization. This could range from a more hierarchical structure to a flat, collaborative one, and influences how changes are communicated and implemented.</a:t>
            </a:r>
            <a:endParaRPr lang="en-US" dirty="0"/>
          </a:p>
        </p:txBody>
      </p:sp>
      <p:sp>
        <p:nvSpPr>
          <p:cNvPr id="2" name="TextBox 1">
            <a:extLst>
              <a:ext uri="{FF2B5EF4-FFF2-40B4-BE49-F238E27FC236}">
                <a16:creationId xmlns:a16="http://schemas.microsoft.com/office/drawing/2014/main" xmlns="" id="{FAF14F41-7D31-F762-B568-127E0476A05E}"/>
              </a:ext>
            </a:extLst>
          </p:cNvPr>
          <p:cNvSpPr txBox="1"/>
          <p:nvPr/>
        </p:nvSpPr>
        <p:spPr>
          <a:xfrm>
            <a:off x="-20700" y="1961474"/>
            <a:ext cx="1192891" cy="369332"/>
          </a:xfrm>
          <a:prstGeom prst="rect">
            <a:avLst/>
          </a:prstGeom>
          <a:noFill/>
        </p:spPr>
        <p:txBody>
          <a:bodyPr wrap="none" rtlCol="0">
            <a:spAutoFit/>
          </a:bodyPr>
          <a:lstStyle/>
          <a:p>
            <a:pPr algn="l"/>
            <a:r>
              <a:rPr lang="en-CA" b="1" dirty="0">
                <a:solidFill>
                  <a:schemeClr val="accent1"/>
                </a:solidFill>
              </a:rPr>
              <a:t>We Asked:</a:t>
            </a:r>
            <a:endParaRPr lang="en-US" b="1" dirty="0">
              <a:solidFill>
                <a:schemeClr val="accent1"/>
              </a:solidFill>
            </a:endParaRPr>
          </a:p>
        </p:txBody>
      </p:sp>
      <p:sp>
        <p:nvSpPr>
          <p:cNvPr id="3" name="TextBox 2">
            <a:extLst>
              <a:ext uri="{FF2B5EF4-FFF2-40B4-BE49-F238E27FC236}">
                <a16:creationId xmlns:a16="http://schemas.microsoft.com/office/drawing/2014/main" xmlns="" id="{14ABD773-C71B-FA93-A1EE-53601671307E}"/>
              </a:ext>
            </a:extLst>
          </p:cNvPr>
          <p:cNvSpPr txBox="1"/>
          <p:nvPr/>
        </p:nvSpPr>
        <p:spPr>
          <a:xfrm>
            <a:off x="-20700" y="2816938"/>
            <a:ext cx="1196353" cy="369332"/>
          </a:xfrm>
          <a:prstGeom prst="rect">
            <a:avLst/>
          </a:prstGeom>
          <a:noFill/>
        </p:spPr>
        <p:txBody>
          <a:bodyPr wrap="none" rtlCol="0">
            <a:spAutoFit/>
          </a:bodyPr>
          <a:lstStyle/>
          <a:p>
            <a:pPr algn="l"/>
            <a:r>
              <a:rPr lang="en-CA" b="1" dirty="0">
                <a:solidFill>
                  <a:schemeClr val="accent1"/>
                </a:solidFill>
              </a:rPr>
              <a:t>We Heard:</a:t>
            </a:r>
            <a:endParaRPr lang="en-US" b="1" dirty="0">
              <a:solidFill>
                <a:schemeClr val="accent1"/>
              </a:solidFill>
            </a:endParaRPr>
          </a:p>
        </p:txBody>
      </p:sp>
      <p:sp>
        <p:nvSpPr>
          <p:cNvPr id="4" name="TextBox 3">
            <a:extLst>
              <a:ext uri="{FF2B5EF4-FFF2-40B4-BE49-F238E27FC236}">
                <a16:creationId xmlns:a16="http://schemas.microsoft.com/office/drawing/2014/main" xmlns="" id="{2E7150E4-2BEB-E54A-B25A-E508D869A6E9}"/>
              </a:ext>
            </a:extLst>
          </p:cNvPr>
          <p:cNvSpPr txBox="1"/>
          <p:nvPr/>
        </p:nvSpPr>
        <p:spPr>
          <a:xfrm>
            <a:off x="6979920" y="1961474"/>
            <a:ext cx="4282647" cy="923330"/>
          </a:xfrm>
          <a:prstGeom prst="rect">
            <a:avLst/>
          </a:prstGeom>
          <a:noFill/>
        </p:spPr>
        <p:txBody>
          <a:bodyPr wrap="none" rtlCol="0">
            <a:spAutoFit/>
          </a:bodyPr>
          <a:lstStyle/>
          <a:p>
            <a:pPr algn="l"/>
            <a:r>
              <a:rPr lang="en-CA" b="1" dirty="0"/>
              <a:t>Who will be the champions of this change?</a:t>
            </a:r>
          </a:p>
          <a:p>
            <a:r>
              <a:rPr lang="en-CA" dirty="0"/>
              <a:t/>
            </a:r>
            <a:br>
              <a:rPr lang="en-CA" dirty="0"/>
            </a:br>
            <a:endParaRPr lang="en-US" dirty="0"/>
          </a:p>
        </p:txBody>
      </p:sp>
      <p:sp>
        <p:nvSpPr>
          <p:cNvPr id="5" name="TextBox 4">
            <a:extLst>
              <a:ext uri="{FF2B5EF4-FFF2-40B4-BE49-F238E27FC236}">
                <a16:creationId xmlns:a16="http://schemas.microsoft.com/office/drawing/2014/main" xmlns="" id="{78373235-17D8-AA43-9609-E53B2826B4CA}"/>
              </a:ext>
            </a:extLst>
          </p:cNvPr>
          <p:cNvSpPr txBox="1"/>
          <p:nvPr/>
        </p:nvSpPr>
        <p:spPr>
          <a:xfrm>
            <a:off x="6969739" y="2821772"/>
            <a:ext cx="4160520" cy="1477328"/>
          </a:xfrm>
          <a:prstGeom prst="rect">
            <a:avLst/>
          </a:prstGeom>
          <a:noFill/>
        </p:spPr>
        <p:txBody>
          <a:bodyPr wrap="square" rtlCol="0">
            <a:spAutoFit/>
          </a:bodyPr>
          <a:lstStyle/>
          <a:p>
            <a:r>
              <a:rPr lang="en-CA" dirty="0">
                <a:solidFill>
                  <a:srgbClr val="374151"/>
                </a:solidFill>
                <a:latin typeface="Söhne"/>
              </a:rPr>
              <a:t>Identify the individuals or teams who will be leading the change initiative. They could be top management, a dedicated change management team, or a mix of different stakeholders.</a:t>
            </a:r>
            <a:endParaRPr lang="en-CA" dirty="0"/>
          </a:p>
        </p:txBody>
      </p:sp>
    </p:spTree>
    <p:extLst>
      <p:ext uri="{BB962C8B-B14F-4D97-AF65-F5344CB8AC3E}">
        <p14:creationId xmlns:p14="http://schemas.microsoft.com/office/powerpoint/2010/main" val="7867370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xmlns="" id="{F039E71D-09FA-C147-8B6F-55FEDBE2BF17}"/>
              </a:ext>
            </a:extLst>
          </p:cNvPr>
          <p:cNvSpPr txBox="1"/>
          <p:nvPr/>
        </p:nvSpPr>
        <p:spPr>
          <a:xfrm>
            <a:off x="1327659" y="1929556"/>
            <a:ext cx="3664966" cy="646331"/>
          </a:xfrm>
          <a:prstGeom prst="rect">
            <a:avLst/>
          </a:prstGeom>
          <a:noFill/>
        </p:spPr>
        <p:txBody>
          <a:bodyPr wrap="square" rtlCol="0">
            <a:spAutoFit/>
          </a:bodyPr>
          <a:lstStyle/>
          <a:p>
            <a:r>
              <a:rPr lang="en-CA" b="1" dirty="0"/>
              <a:t>Who will be most affected by this change?</a:t>
            </a:r>
            <a:endParaRPr lang="en-US" b="1" dirty="0"/>
          </a:p>
        </p:txBody>
      </p:sp>
      <p:sp>
        <p:nvSpPr>
          <p:cNvPr id="8" name="TextBox 7">
            <a:extLst>
              <a:ext uri="{FF2B5EF4-FFF2-40B4-BE49-F238E27FC236}">
                <a16:creationId xmlns:a16="http://schemas.microsoft.com/office/drawing/2014/main" xmlns="" id="{19E12D8A-1155-E0E0-D917-47EE42C6ABDC}"/>
              </a:ext>
            </a:extLst>
          </p:cNvPr>
          <p:cNvSpPr txBox="1"/>
          <p:nvPr/>
        </p:nvSpPr>
        <p:spPr>
          <a:xfrm>
            <a:off x="149418" y="290402"/>
            <a:ext cx="9698489" cy="584775"/>
          </a:xfrm>
          <a:prstGeom prst="rect">
            <a:avLst/>
          </a:prstGeom>
          <a:noFill/>
        </p:spPr>
        <p:txBody>
          <a:bodyPr wrap="none" rtlCol="0">
            <a:spAutoFit/>
          </a:bodyPr>
          <a:lstStyle/>
          <a:p>
            <a:r>
              <a:rPr lang="en-CA" sz="3200" b="1" dirty="0">
                <a:solidFill>
                  <a:srgbClr val="134E95"/>
                </a:solidFill>
                <a:latin typeface="Arial"/>
                <a:cs typeface="Arial"/>
              </a:rPr>
              <a:t>Impacted Stakeholders and Capability to Change</a:t>
            </a:r>
            <a:endParaRPr lang="en-US" sz="3200" b="1" dirty="0">
              <a:solidFill>
                <a:srgbClr val="134E95"/>
              </a:solidFill>
              <a:latin typeface="Arial"/>
              <a:cs typeface="Arial"/>
              <a:sym typeface="Arial"/>
            </a:endParaRPr>
          </a:p>
        </p:txBody>
      </p:sp>
      <p:sp>
        <p:nvSpPr>
          <p:cNvPr id="9" name="Google Shape;74;p16">
            <a:extLst>
              <a:ext uri="{FF2B5EF4-FFF2-40B4-BE49-F238E27FC236}">
                <a16:creationId xmlns:a16="http://schemas.microsoft.com/office/drawing/2014/main" xmlns="" id="{701872CA-9BCF-362D-5C05-4127ECE33C90}"/>
              </a:ext>
            </a:extLst>
          </p:cNvPr>
          <p:cNvSpPr/>
          <p:nvPr/>
        </p:nvSpPr>
        <p:spPr>
          <a:xfrm>
            <a:off x="0" y="0"/>
            <a:ext cx="12192000" cy="233680"/>
          </a:xfrm>
          <a:prstGeom prst="rect">
            <a:avLst/>
          </a:prstGeom>
          <a:solidFill>
            <a:srgbClr val="134E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TextBox 15">
            <a:extLst>
              <a:ext uri="{FF2B5EF4-FFF2-40B4-BE49-F238E27FC236}">
                <a16:creationId xmlns:a16="http://schemas.microsoft.com/office/drawing/2014/main" xmlns="" id="{E5BC468A-30F2-BA58-1BAC-32C6D892CDCB}"/>
              </a:ext>
            </a:extLst>
          </p:cNvPr>
          <p:cNvSpPr txBox="1"/>
          <p:nvPr/>
        </p:nvSpPr>
        <p:spPr>
          <a:xfrm>
            <a:off x="1324197" y="3001604"/>
            <a:ext cx="3163803" cy="1754326"/>
          </a:xfrm>
          <a:prstGeom prst="rect">
            <a:avLst/>
          </a:prstGeom>
          <a:noFill/>
        </p:spPr>
        <p:txBody>
          <a:bodyPr wrap="square" rtlCol="0">
            <a:spAutoFit/>
          </a:bodyPr>
          <a:lstStyle/>
          <a:p>
            <a:r>
              <a:rPr lang="en-CA" b="0" i="0" dirty="0">
                <a:solidFill>
                  <a:srgbClr val="374151"/>
                </a:solidFill>
                <a:effectLst/>
                <a:latin typeface="Söhne"/>
              </a:rPr>
              <a:t> Identify the groups or individuals who will be most directly affected by the proposed change. This could include employees, customers, partners, or other stakeholders.</a:t>
            </a:r>
            <a:endParaRPr lang="en-US" dirty="0"/>
          </a:p>
        </p:txBody>
      </p:sp>
      <p:sp>
        <p:nvSpPr>
          <p:cNvPr id="2" name="TextBox 1">
            <a:extLst>
              <a:ext uri="{FF2B5EF4-FFF2-40B4-BE49-F238E27FC236}">
                <a16:creationId xmlns:a16="http://schemas.microsoft.com/office/drawing/2014/main" xmlns="" id="{FAF14F41-7D31-F762-B568-127E0476A05E}"/>
              </a:ext>
            </a:extLst>
          </p:cNvPr>
          <p:cNvSpPr txBox="1"/>
          <p:nvPr/>
        </p:nvSpPr>
        <p:spPr>
          <a:xfrm>
            <a:off x="-20700" y="1961474"/>
            <a:ext cx="1192891" cy="369332"/>
          </a:xfrm>
          <a:prstGeom prst="rect">
            <a:avLst/>
          </a:prstGeom>
          <a:noFill/>
        </p:spPr>
        <p:txBody>
          <a:bodyPr wrap="none" rtlCol="0">
            <a:spAutoFit/>
          </a:bodyPr>
          <a:lstStyle/>
          <a:p>
            <a:pPr algn="l"/>
            <a:r>
              <a:rPr lang="en-CA" b="1" dirty="0">
                <a:solidFill>
                  <a:schemeClr val="accent1"/>
                </a:solidFill>
              </a:rPr>
              <a:t>We Asked:</a:t>
            </a:r>
            <a:endParaRPr lang="en-US" b="1" dirty="0">
              <a:solidFill>
                <a:schemeClr val="accent1"/>
              </a:solidFill>
            </a:endParaRPr>
          </a:p>
        </p:txBody>
      </p:sp>
      <p:sp>
        <p:nvSpPr>
          <p:cNvPr id="3" name="TextBox 2">
            <a:extLst>
              <a:ext uri="{FF2B5EF4-FFF2-40B4-BE49-F238E27FC236}">
                <a16:creationId xmlns:a16="http://schemas.microsoft.com/office/drawing/2014/main" xmlns="" id="{14ABD773-C71B-FA93-A1EE-53601671307E}"/>
              </a:ext>
            </a:extLst>
          </p:cNvPr>
          <p:cNvSpPr txBox="1"/>
          <p:nvPr/>
        </p:nvSpPr>
        <p:spPr>
          <a:xfrm>
            <a:off x="-24162" y="3001604"/>
            <a:ext cx="1196353" cy="369332"/>
          </a:xfrm>
          <a:prstGeom prst="rect">
            <a:avLst/>
          </a:prstGeom>
          <a:noFill/>
        </p:spPr>
        <p:txBody>
          <a:bodyPr wrap="none" rtlCol="0">
            <a:spAutoFit/>
          </a:bodyPr>
          <a:lstStyle/>
          <a:p>
            <a:pPr algn="l"/>
            <a:r>
              <a:rPr lang="en-CA" b="1" dirty="0">
                <a:solidFill>
                  <a:schemeClr val="accent1"/>
                </a:solidFill>
              </a:rPr>
              <a:t>We Heard:</a:t>
            </a:r>
            <a:endParaRPr lang="en-US" b="1" dirty="0">
              <a:solidFill>
                <a:schemeClr val="accent1"/>
              </a:solidFill>
            </a:endParaRPr>
          </a:p>
        </p:txBody>
      </p:sp>
      <p:sp>
        <p:nvSpPr>
          <p:cNvPr id="4" name="TextBox 3">
            <a:extLst>
              <a:ext uri="{FF2B5EF4-FFF2-40B4-BE49-F238E27FC236}">
                <a16:creationId xmlns:a16="http://schemas.microsoft.com/office/drawing/2014/main" xmlns="" id="{2E7150E4-2BEB-E54A-B25A-E508D869A6E9}"/>
              </a:ext>
            </a:extLst>
          </p:cNvPr>
          <p:cNvSpPr txBox="1"/>
          <p:nvPr/>
        </p:nvSpPr>
        <p:spPr>
          <a:xfrm>
            <a:off x="4992625" y="1961474"/>
            <a:ext cx="3163803" cy="923330"/>
          </a:xfrm>
          <a:prstGeom prst="rect">
            <a:avLst/>
          </a:prstGeom>
          <a:noFill/>
        </p:spPr>
        <p:txBody>
          <a:bodyPr wrap="square" rtlCol="0">
            <a:spAutoFit/>
          </a:bodyPr>
          <a:lstStyle/>
          <a:p>
            <a:r>
              <a:rPr lang="en-CA" b="1" dirty="0"/>
              <a:t>Does our organization have the skillset for this change?</a:t>
            </a:r>
            <a:br>
              <a:rPr lang="en-CA" b="1" dirty="0"/>
            </a:br>
            <a:endParaRPr lang="en-US" b="1" dirty="0"/>
          </a:p>
        </p:txBody>
      </p:sp>
      <p:sp>
        <p:nvSpPr>
          <p:cNvPr id="5" name="TextBox 4">
            <a:extLst>
              <a:ext uri="{FF2B5EF4-FFF2-40B4-BE49-F238E27FC236}">
                <a16:creationId xmlns:a16="http://schemas.microsoft.com/office/drawing/2014/main" xmlns="" id="{78373235-17D8-AA43-9609-E53B2826B4CA}"/>
              </a:ext>
            </a:extLst>
          </p:cNvPr>
          <p:cNvSpPr txBox="1"/>
          <p:nvPr/>
        </p:nvSpPr>
        <p:spPr>
          <a:xfrm>
            <a:off x="5148093" y="3001604"/>
            <a:ext cx="3163803" cy="1477328"/>
          </a:xfrm>
          <a:prstGeom prst="rect">
            <a:avLst/>
          </a:prstGeom>
          <a:noFill/>
        </p:spPr>
        <p:txBody>
          <a:bodyPr wrap="square" rtlCol="0">
            <a:spAutoFit/>
          </a:bodyPr>
          <a:lstStyle/>
          <a:p>
            <a:r>
              <a:rPr lang="en-CA" dirty="0">
                <a:solidFill>
                  <a:srgbClr val="374151"/>
                </a:solidFill>
                <a:latin typeface="Söhne"/>
              </a:rPr>
              <a:t>Assess the current capability of the organization in terms of skills, resources, and readiness to successfully implement the change.</a:t>
            </a:r>
            <a:endParaRPr lang="en-CA" dirty="0"/>
          </a:p>
        </p:txBody>
      </p:sp>
      <p:sp>
        <p:nvSpPr>
          <p:cNvPr id="6" name="TextBox 5">
            <a:extLst>
              <a:ext uri="{FF2B5EF4-FFF2-40B4-BE49-F238E27FC236}">
                <a16:creationId xmlns:a16="http://schemas.microsoft.com/office/drawing/2014/main" xmlns="" id="{C417E53C-D446-89AE-BA5F-9F7BA86A2A45}"/>
              </a:ext>
            </a:extLst>
          </p:cNvPr>
          <p:cNvSpPr txBox="1"/>
          <p:nvPr/>
        </p:nvSpPr>
        <p:spPr>
          <a:xfrm>
            <a:off x="8467365" y="1915307"/>
            <a:ext cx="3724636" cy="923330"/>
          </a:xfrm>
          <a:prstGeom prst="rect">
            <a:avLst/>
          </a:prstGeom>
          <a:noFill/>
        </p:spPr>
        <p:txBody>
          <a:bodyPr wrap="square" rtlCol="0">
            <a:spAutoFit/>
          </a:bodyPr>
          <a:lstStyle/>
          <a:p>
            <a:r>
              <a:rPr lang="en-US" b="1" dirty="0"/>
              <a:t>Are there any constraints around time, cost and effort or capacity?</a:t>
            </a:r>
          </a:p>
          <a:p>
            <a:endParaRPr lang="en-US" dirty="0"/>
          </a:p>
        </p:txBody>
      </p:sp>
      <p:sp>
        <p:nvSpPr>
          <p:cNvPr id="7" name="TextBox 6">
            <a:extLst>
              <a:ext uri="{FF2B5EF4-FFF2-40B4-BE49-F238E27FC236}">
                <a16:creationId xmlns:a16="http://schemas.microsoft.com/office/drawing/2014/main" xmlns="" id="{4A0DFF93-0775-B102-125A-BB4CB0B6D49E}"/>
              </a:ext>
            </a:extLst>
          </p:cNvPr>
          <p:cNvSpPr txBox="1"/>
          <p:nvPr/>
        </p:nvSpPr>
        <p:spPr>
          <a:xfrm>
            <a:off x="8467364" y="3001604"/>
            <a:ext cx="3163803" cy="1754326"/>
          </a:xfrm>
          <a:prstGeom prst="rect">
            <a:avLst/>
          </a:prstGeom>
          <a:noFill/>
        </p:spPr>
        <p:txBody>
          <a:bodyPr wrap="square" rtlCol="0">
            <a:spAutoFit/>
          </a:bodyPr>
          <a:lstStyle/>
          <a:p>
            <a:r>
              <a:rPr lang="en-CA" dirty="0">
                <a:solidFill>
                  <a:srgbClr val="374151"/>
                </a:solidFill>
                <a:latin typeface="Söhne"/>
              </a:rPr>
              <a:t>Address potential limitations or obstacles in implementing the change, including budget constraints, timeframes, personnel availability, or other resources.</a:t>
            </a:r>
            <a:endParaRPr lang="en-CA" dirty="0"/>
          </a:p>
        </p:txBody>
      </p:sp>
    </p:spTree>
    <p:extLst>
      <p:ext uri="{BB962C8B-B14F-4D97-AF65-F5344CB8AC3E}">
        <p14:creationId xmlns:p14="http://schemas.microsoft.com/office/powerpoint/2010/main" val="2649601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xmlns="" id="{F039E71D-09FA-C147-8B6F-55FEDBE2BF17}"/>
              </a:ext>
            </a:extLst>
          </p:cNvPr>
          <p:cNvSpPr txBox="1"/>
          <p:nvPr/>
        </p:nvSpPr>
        <p:spPr>
          <a:xfrm>
            <a:off x="1327658" y="1929556"/>
            <a:ext cx="5146293" cy="369332"/>
          </a:xfrm>
          <a:prstGeom prst="rect">
            <a:avLst/>
          </a:prstGeom>
          <a:noFill/>
        </p:spPr>
        <p:txBody>
          <a:bodyPr wrap="square" rtlCol="0">
            <a:spAutoFit/>
          </a:bodyPr>
          <a:lstStyle/>
          <a:p>
            <a:r>
              <a:rPr lang="en-CA" b="1" dirty="0"/>
              <a:t>What steps will facilitate our tech and process shift?</a:t>
            </a:r>
            <a:endParaRPr lang="en-US" b="1" dirty="0"/>
          </a:p>
        </p:txBody>
      </p:sp>
      <p:sp>
        <p:nvSpPr>
          <p:cNvPr id="8" name="TextBox 7">
            <a:extLst>
              <a:ext uri="{FF2B5EF4-FFF2-40B4-BE49-F238E27FC236}">
                <a16:creationId xmlns:a16="http://schemas.microsoft.com/office/drawing/2014/main" xmlns="" id="{19E12D8A-1155-E0E0-D917-47EE42C6ABDC}"/>
              </a:ext>
            </a:extLst>
          </p:cNvPr>
          <p:cNvSpPr txBox="1"/>
          <p:nvPr/>
        </p:nvSpPr>
        <p:spPr>
          <a:xfrm>
            <a:off x="149418" y="290402"/>
            <a:ext cx="6267228" cy="584775"/>
          </a:xfrm>
          <a:prstGeom prst="rect">
            <a:avLst/>
          </a:prstGeom>
          <a:noFill/>
        </p:spPr>
        <p:txBody>
          <a:bodyPr wrap="none" rtlCol="0">
            <a:spAutoFit/>
          </a:bodyPr>
          <a:lstStyle/>
          <a:p>
            <a:r>
              <a:rPr lang="en-CA" sz="3200" b="1" dirty="0">
                <a:solidFill>
                  <a:srgbClr val="134E95"/>
                </a:solidFill>
                <a:latin typeface="Arial"/>
                <a:cs typeface="Arial"/>
              </a:rPr>
              <a:t>Actions to Enable the Adoption</a:t>
            </a:r>
            <a:endParaRPr lang="en-US" sz="3200" b="1" dirty="0">
              <a:solidFill>
                <a:srgbClr val="134E95"/>
              </a:solidFill>
              <a:latin typeface="Arial"/>
              <a:cs typeface="Arial"/>
              <a:sym typeface="Arial"/>
            </a:endParaRPr>
          </a:p>
        </p:txBody>
      </p:sp>
      <p:sp>
        <p:nvSpPr>
          <p:cNvPr id="9" name="Google Shape;74;p16">
            <a:extLst>
              <a:ext uri="{FF2B5EF4-FFF2-40B4-BE49-F238E27FC236}">
                <a16:creationId xmlns:a16="http://schemas.microsoft.com/office/drawing/2014/main" xmlns="" id="{701872CA-9BCF-362D-5C05-4127ECE33C90}"/>
              </a:ext>
            </a:extLst>
          </p:cNvPr>
          <p:cNvSpPr/>
          <p:nvPr/>
        </p:nvSpPr>
        <p:spPr>
          <a:xfrm>
            <a:off x="0" y="0"/>
            <a:ext cx="12192000" cy="233680"/>
          </a:xfrm>
          <a:prstGeom prst="rect">
            <a:avLst/>
          </a:prstGeom>
          <a:solidFill>
            <a:srgbClr val="134E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TextBox 15">
            <a:extLst>
              <a:ext uri="{FF2B5EF4-FFF2-40B4-BE49-F238E27FC236}">
                <a16:creationId xmlns:a16="http://schemas.microsoft.com/office/drawing/2014/main" xmlns="" id="{E5BC468A-30F2-BA58-1BAC-32C6D892CDCB}"/>
              </a:ext>
            </a:extLst>
          </p:cNvPr>
          <p:cNvSpPr txBox="1"/>
          <p:nvPr/>
        </p:nvSpPr>
        <p:spPr>
          <a:xfrm>
            <a:off x="1327659" y="2816938"/>
            <a:ext cx="4160520" cy="1477328"/>
          </a:xfrm>
          <a:prstGeom prst="rect">
            <a:avLst/>
          </a:prstGeom>
          <a:noFill/>
        </p:spPr>
        <p:txBody>
          <a:bodyPr wrap="square" rtlCol="0">
            <a:spAutoFit/>
          </a:bodyPr>
          <a:lstStyle/>
          <a:p>
            <a:r>
              <a:rPr lang="en-CA" b="0" i="0" dirty="0">
                <a:solidFill>
                  <a:srgbClr val="374151"/>
                </a:solidFill>
                <a:effectLst/>
                <a:latin typeface="Söhne"/>
              </a:rPr>
              <a:t>Specify the actions needed to ensure a smooth transition to new systems or processes. This could include training initiatives, communication strategies, and support structures.</a:t>
            </a:r>
            <a:endParaRPr lang="en-US" dirty="0"/>
          </a:p>
        </p:txBody>
      </p:sp>
      <p:sp>
        <p:nvSpPr>
          <p:cNvPr id="2" name="TextBox 1">
            <a:extLst>
              <a:ext uri="{FF2B5EF4-FFF2-40B4-BE49-F238E27FC236}">
                <a16:creationId xmlns:a16="http://schemas.microsoft.com/office/drawing/2014/main" xmlns="" id="{FAF14F41-7D31-F762-B568-127E0476A05E}"/>
              </a:ext>
            </a:extLst>
          </p:cNvPr>
          <p:cNvSpPr txBox="1"/>
          <p:nvPr/>
        </p:nvSpPr>
        <p:spPr>
          <a:xfrm>
            <a:off x="-20700" y="1961474"/>
            <a:ext cx="1192891" cy="369332"/>
          </a:xfrm>
          <a:prstGeom prst="rect">
            <a:avLst/>
          </a:prstGeom>
          <a:noFill/>
        </p:spPr>
        <p:txBody>
          <a:bodyPr wrap="none" rtlCol="0">
            <a:spAutoFit/>
          </a:bodyPr>
          <a:lstStyle/>
          <a:p>
            <a:pPr algn="l"/>
            <a:r>
              <a:rPr lang="en-CA" b="1" dirty="0">
                <a:solidFill>
                  <a:schemeClr val="accent1"/>
                </a:solidFill>
              </a:rPr>
              <a:t>We Asked:</a:t>
            </a:r>
            <a:endParaRPr lang="en-US" b="1" dirty="0">
              <a:solidFill>
                <a:schemeClr val="accent1"/>
              </a:solidFill>
            </a:endParaRPr>
          </a:p>
        </p:txBody>
      </p:sp>
      <p:sp>
        <p:nvSpPr>
          <p:cNvPr id="3" name="TextBox 2">
            <a:extLst>
              <a:ext uri="{FF2B5EF4-FFF2-40B4-BE49-F238E27FC236}">
                <a16:creationId xmlns:a16="http://schemas.microsoft.com/office/drawing/2014/main" xmlns="" id="{14ABD773-C71B-FA93-A1EE-53601671307E}"/>
              </a:ext>
            </a:extLst>
          </p:cNvPr>
          <p:cNvSpPr txBox="1"/>
          <p:nvPr/>
        </p:nvSpPr>
        <p:spPr>
          <a:xfrm>
            <a:off x="-20700" y="2816938"/>
            <a:ext cx="1196353" cy="369332"/>
          </a:xfrm>
          <a:prstGeom prst="rect">
            <a:avLst/>
          </a:prstGeom>
          <a:noFill/>
        </p:spPr>
        <p:txBody>
          <a:bodyPr wrap="none" rtlCol="0">
            <a:spAutoFit/>
          </a:bodyPr>
          <a:lstStyle/>
          <a:p>
            <a:pPr algn="l"/>
            <a:r>
              <a:rPr lang="en-CA" b="1" dirty="0">
                <a:solidFill>
                  <a:schemeClr val="accent1"/>
                </a:solidFill>
              </a:rPr>
              <a:t>We Heard:</a:t>
            </a:r>
            <a:endParaRPr lang="en-US" b="1" dirty="0">
              <a:solidFill>
                <a:schemeClr val="accent1"/>
              </a:solidFill>
            </a:endParaRPr>
          </a:p>
        </p:txBody>
      </p:sp>
      <p:sp>
        <p:nvSpPr>
          <p:cNvPr id="4" name="TextBox 3">
            <a:extLst>
              <a:ext uri="{FF2B5EF4-FFF2-40B4-BE49-F238E27FC236}">
                <a16:creationId xmlns:a16="http://schemas.microsoft.com/office/drawing/2014/main" xmlns="" id="{2E7150E4-2BEB-E54A-B25A-E508D869A6E9}"/>
              </a:ext>
            </a:extLst>
          </p:cNvPr>
          <p:cNvSpPr txBox="1"/>
          <p:nvPr/>
        </p:nvSpPr>
        <p:spPr>
          <a:xfrm>
            <a:off x="6703822" y="1961474"/>
            <a:ext cx="5488177" cy="369332"/>
          </a:xfrm>
          <a:prstGeom prst="rect">
            <a:avLst/>
          </a:prstGeom>
          <a:noFill/>
        </p:spPr>
        <p:txBody>
          <a:bodyPr wrap="square" rtlCol="0">
            <a:spAutoFit/>
          </a:bodyPr>
          <a:lstStyle/>
          <a:p>
            <a:pPr algn="l"/>
            <a:r>
              <a:rPr lang="en-CA" b="1" dirty="0"/>
              <a:t>Which behaviors will foster successful adoption?</a:t>
            </a:r>
            <a:endParaRPr lang="en-US" b="1" dirty="0"/>
          </a:p>
        </p:txBody>
      </p:sp>
      <p:sp>
        <p:nvSpPr>
          <p:cNvPr id="5" name="TextBox 4">
            <a:extLst>
              <a:ext uri="{FF2B5EF4-FFF2-40B4-BE49-F238E27FC236}">
                <a16:creationId xmlns:a16="http://schemas.microsoft.com/office/drawing/2014/main" xmlns="" id="{78373235-17D8-AA43-9609-E53B2826B4CA}"/>
              </a:ext>
            </a:extLst>
          </p:cNvPr>
          <p:cNvSpPr txBox="1"/>
          <p:nvPr/>
        </p:nvSpPr>
        <p:spPr>
          <a:xfrm>
            <a:off x="6703822" y="2816938"/>
            <a:ext cx="4160520" cy="1477328"/>
          </a:xfrm>
          <a:prstGeom prst="rect">
            <a:avLst/>
          </a:prstGeom>
          <a:noFill/>
        </p:spPr>
        <p:txBody>
          <a:bodyPr wrap="square" rtlCol="0">
            <a:spAutoFit/>
          </a:bodyPr>
          <a:lstStyle/>
          <a:p>
            <a:r>
              <a:rPr lang="en-CA" dirty="0">
                <a:solidFill>
                  <a:srgbClr val="374151"/>
                </a:solidFill>
                <a:latin typeface="Söhne"/>
              </a:rPr>
              <a:t>Identify the behaviors that should be encouraged to foster the adoption of the change, such as openness to new ideas, collaboration, or proactive problem-solving.</a:t>
            </a:r>
            <a:endParaRPr lang="en-CA" dirty="0"/>
          </a:p>
        </p:txBody>
      </p:sp>
    </p:spTree>
    <p:extLst>
      <p:ext uri="{BB962C8B-B14F-4D97-AF65-F5344CB8AC3E}">
        <p14:creationId xmlns:p14="http://schemas.microsoft.com/office/powerpoint/2010/main" val="3419452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xmlns="" id="{F039E71D-09FA-C147-8B6F-55FEDBE2BF17}"/>
              </a:ext>
            </a:extLst>
          </p:cNvPr>
          <p:cNvSpPr txBox="1"/>
          <p:nvPr/>
        </p:nvSpPr>
        <p:spPr>
          <a:xfrm>
            <a:off x="1327658" y="1929556"/>
            <a:ext cx="5146293" cy="369332"/>
          </a:xfrm>
          <a:prstGeom prst="rect">
            <a:avLst/>
          </a:prstGeom>
          <a:noFill/>
        </p:spPr>
        <p:txBody>
          <a:bodyPr wrap="square" rtlCol="0">
            <a:spAutoFit/>
          </a:bodyPr>
          <a:lstStyle/>
          <a:p>
            <a:r>
              <a:rPr lang="en-CA" b="1" dirty="0"/>
              <a:t>How Have We Communicated So Far?</a:t>
            </a:r>
            <a:endParaRPr lang="en-US" b="1" dirty="0"/>
          </a:p>
        </p:txBody>
      </p:sp>
      <p:sp>
        <p:nvSpPr>
          <p:cNvPr id="8" name="TextBox 7">
            <a:extLst>
              <a:ext uri="{FF2B5EF4-FFF2-40B4-BE49-F238E27FC236}">
                <a16:creationId xmlns:a16="http://schemas.microsoft.com/office/drawing/2014/main" xmlns="" id="{19E12D8A-1155-E0E0-D917-47EE42C6ABDC}"/>
              </a:ext>
            </a:extLst>
          </p:cNvPr>
          <p:cNvSpPr txBox="1"/>
          <p:nvPr/>
        </p:nvSpPr>
        <p:spPr>
          <a:xfrm>
            <a:off x="149418" y="290402"/>
            <a:ext cx="3509294" cy="584775"/>
          </a:xfrm>
          <a:prstGeom prst="rect">
            <a:avLst/>
          </a:prstGeom>
          <a:noFill/>
        </p:spPr>
        <p:txBody>
          <a:bodyPr wrap="none" rtlCol="0">
            <a:spAutoFit/>
          </a:bodyPr>
          <a:lstStyle/>
          <a:p>
            <a:r>
              <a:rPr lang="en-CA" sz="3200" b="1" dirty="0">
                <a:solidFill>
                  <a:srgbClr val="134E95"/>
                </a:solidFill>
                <a:latin typeface="Arial"/>
                <a:cs typeface="Arial"/>
              </a:rPr>
              <a:t>Communications</a:t>
            </a:r>
            <a:endParaRPr lang="en-US" sz="3200" b="1" dirty="0">
              <a:solidFill>
                <a:srgbClr val="134E95"/>
              </a:solidFill>
              <a:latin typeface="Arial"/>
              <a:cs typeface="Arial"/>
              <a:sym typeface="Arial"/>
            </a:endParaRPr>
          </a:p>
        </p:txBody>
      </p:sp>
      <p:sp>
        <p:nvSpPr>
          <p:cNvPr id="9" name="Google Shape;74;p16">
            <a:extLst>
              <a:ext uri="{FF2B5EF4-FFF2-40B4-BE49-F238E27FC236}">
                <a16:creationId xmlns:a16="http://schemas.microsoft.com/office/drawing/2014/main" xmlns="" id="{701872CA-9BCF-362D-5C05-4127ECE33C90}"/>
              </a:ext>
            </a:extLst>
          </p:cNvPr>
          <p:cNvSpPr/>
          <p:nvPr/>
        </p:nvSpPr>
        <p:spPr>
          <a:xfrm>
            <a:off x="0" y="0"/>
            <a:ext cx="12192000" cy="233680"/>
          </a:xfrm>
          <a:prstGeom prst="rect">
            <a:avLst/>
          </a:prstGeom>
          <a:solidFill>
            <a:srgbClr val="134E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TextBox 15">
            <a:extLst>
              <a:ext uri="{FF2B5EF4-FFF2-40B4-BE49-F238E27FC236}">
                <a16:creationId xmlns:a16="http://schemas.microsoft.com/office/drawing/2014/main" xmlns="" id="{E5BC468A-30F2-BA58-1BAC-32C6D892CDCB}"/>
              </a:ext>
            </a:extLst>
          </p:cNvPr>
          <p:cNvSpPr txBox="1"/>
          <p:nvPr/>
        </p:nvSpPr>
        <p:spPr>
          <a:xfrm>
            <a:off x="1327659" y="2816938"/>
            <a:ext cx="4160520" cy="1200329"/>
          </a:xfrm>
          <a:prstGeom prst="rect">
            <a:avLst/>
          </a:prstGeom>
          <a:noFill/>
        </p:spPr>
        <p:txBody>
          <a:bodyPr wrap="square" rtlCol="0">
            <a:spAutoFit/>
          </a:bodyPr>
          <a:lstStyle/>
          <a:p>
            <a:r>
              <a:rPr lang="en-CA" b="0" i="0" dirty="0">
                <a:solidFill>
                  <a:srgbClr val="374151"/>
                </a:solidFill>
                <a:effectLst/>
                <a:latin typeface="Söhne"/>
              </a:rPr>
              <a:t>Discuss existing methods and effectiveness of internal communication. This could include channels used, frequency, and audience engagement.</a:t>
            </a:r>
            <a:endParaRPr lang="en-US" dirty="0"/>
          </a:p>
        </p:txBody>
      </p:sp>
      <p:sp>
        <p:nvSpPr>
          <p:cNvPr id="2" name="TextBox 1">
            <a:extLst>
              <a:ext uri="{FF2B5EF4-FFF2-40B4-BE49-F238E27FC236}">
                <a16:creationId xmlns:a16="http://schemas.microsoft.com/office/drawing/2014/main" xmlns="" id="{FAF14F41-7D31-F762-B568-127E0476A05E}"/>
              </a:ext>
            </a:extLst>
          </p:cNvPr>
          <p:cNvSpPr txBox="1"/>
          <p:nvPr/>
        </p:nvSpPr>
        <p:spPr>
          <a:xfrm>
            <a:off x="-20700" y="1961474"/>
            <a:ext cx="1192891" cy="369332"/>
          </a:xfrm>
          <a:prstGeom prst="rect">
            <a:avLst/>
          </a:prstGeom>
          <a:noFill/>
        </p:spPr>
        <p:txBody>
          <a:bodyPr wrap="none" rtlCol="0">
            <a:spAutoFit/>
          </a:bodyPr>
          <a:lstStyle/>
          <a:p>
            <a:pPr algn="l"/>
            <a:r>
              <a:rPr lang="en-CA" b="1" dirty="0">
                <a:solidFill>
                  <a:schemeClr val="accent1"/>
                </a:solidFill>
              </a:rPr>
              <a:t>We Asked:</a:t>
            </a:r>
            <a:endParaRPr lang="en-US" b="1" dirty="0">
              <a:solidFill>
                <a:schemeClr val="accent1"/>
              </a:solidFill>
            </a:endParaRPr>
          </a:p>
        </p:txBody>
      </p:sp>
      <p:sp>
        <p:nvSpPr>
          <p:cNvPr id="3" name="TextBox 2">
            <a:extLst>
              <a:ext uri="{FF2B5EF4-FFF2-40B4-BE49-F238E27FC236}">
                <a16:creationId xmlns:a16="http://schemas.microsoft.com/office/drawing/2014/main" xmlns="" id="{14ABD773-C71B-FA93-A1EE-53601671307E}"/>
              </a:ext>
            </a:extLst>
          </p:cNvPr>
          <p:cNvSpPr txBox="1"/>
          <p:nvPr/>
        </p:nvSpPr>
        <p:spPr>
          <a:xfrm>
            <a:off x="-20700" y="2816938"/>
            <a:ext cx="1196353" cy="369332"/>
          </a:xfrm>
          <a:prstGeom prst="rect">
            <a:avLst/>
          </a:prstGeom>
          <a:noFill/>
        </p:spPr>
        <p:txBody>
          <a:bodyPr wrap="none" rtlCol="0">
            <a:spAutoFit/>
          </a:bodyPr>
          <a:lstStyle/>
          <a:p>
            <a:pPr algn="l"/>
            <a:r>
              <a:rPr lang="en-CA" b="1" dirty="0">
                <a:solidFill>
                  <a:schemeClr val="accent1"/>
                </a:solidFill>
              </a:rPr>
              <a:t>We Heard:</a:t>
            </a:r>
            <a:endParaRPr lang="en-US" b="1" dirty="0">
              <a:solidFill>
                <a:schemeClr val="accent1"/>
              </a:solidFill>
            </a:endParaRPr>
          </a:p>
        </p:txBody>
      </p:sp>
      <p:sp>
        <p:nvSpPr>
          <p:cNvPr id="4" name="TextBox 3">
            <a:extLst>
              <a:ext uri="{FF2B5EF4-FFF2-40B4-BE49-F238E27FC236}">
                <a16:creationId xmlns:a16="http://schemas.microsoft.com/office/drawing/2014/main" xmlns="" id="{2E7150E4-2BEB-E54A-B25A-E508D869A6E9}"/>
              </a:ext>
            </a:extLst>
          </p:cNvPr>
          <p:cNvSpPr txBox="1"/>
          <p:nvPr/>
        </p:nvSpPr>
        <p:spPr>
          <a:xfrm>
            <a:off x="6703822" y="1961474"/>
            <a:ext cx="5488177" cy="646331"/>
          </a:xfrm>
          <a:prstGeom prst="rect">
            <a:avLst/>
          </a:prstGeom>
          <a:noFill/>
        </p:spPr>
        <p:txBody>
          <a:bodyPr wrap="square" rtlCol="0">
            <a:spAutoFit/>
          </a:bodyPr>
          <a:lstStyle/>
          <a:p>
            <a:pPr algn="l"/>
            <a:r>
              <a:rPr lang="en-CA" b="1" dirty="0"/>
              <a:t>What Communication Strategies Will We Use Moving Forward?</a:t>
            </a:r>
            <a:endParaRPr lang="en-US" b="1" dirty="0"/>
          </a:p>
        </p:txBody>
      </p:sp>
      <p:sp>
        <p:nvSpPr>
          <p:cNvPr id="5" name="TextBox 4">
            <a:extLst>
              <a:ext uri="{FF2B5EF4-FFF2-40B4-BE49-F238E27FC236}">
                <a16:creationId xmlns:a16="http://schemas.microsoft.com/office/drawing/2014/main" xmlns="" id="{78373235-17D8-AA43-9609-E53B2826B4CA}"/>
              </a:ext>
            </a:extLst>
          </p:cNvPr>
          <p:cNvSpPr txBox="1"/>
          <p:nvPr/>
        </p:nvSpPr>
        <p:spPr>
          <a:xfrm>
            <a:off x="6703822" y="2816938"/>
            <a:ext cx="5174234" cy="923330"/>
          </a:xfrm>
          <a:prstGeom prst="rect">
            <a:avLst/>
          </a:prstGeom>
          <a:noFill/>
        </p:spPr>
        <p:txBody>
          <a:bodyPr wrap="square" rtlCol="0">
            <a:spAutoFit/>
          </a:bodyPr>
          <a:lstStyle/>
          <a:p>
            <a:r>
              <a:rPr lang="en-CA" dirty="0">
                <a:solidFill>
                  <a:srgbClr val="374151"/>
                </a:solidFill>
                <a:latin typeface="Söhne"/>
              </a:rPr>
              <a:t>Outline proposed communication strategies designed to effectively disseminate information about the upcoming change and engage stakeholders.</a:t>
            </a:r>
            <a:endParaRPr lang="en-CA" dirty="0"/>
          </a:p>
        </p:txBody>
      </p:sp>
    </p:spTree>
    <p:extLst>
      <p:ext uri="{BB962C8B-B14F-4D97-AF65-F5344CB8AC3E}">
        <p14:creationId xmlns:p14="http://schemas.microsoft.com/office/powerpoint/2010/main" val="40760451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770</Words>
  <Application>Microsoft Office PowerPoint</Application>
  <PresentationFormat>Custom</PresentationFormat>
  <Paragraphs>76</Paragraphs>
  <Slides>10</Slides>
  <Notes>9</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Change Readiness Assessment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ChangeFlare Sample Worksheet</dc:title>
  <dc:creator/>
  <cp:keywords>changeflare.com</cp:keywords>
  <cp:lastModifiedBy/>
  <cp:revision>1</cp:revision>
  <dcterms:created xsi:type="dcterms:W3CDTF">2023-06-19T05:09:31Z</dcterms:created>
  <dcterms:modified xsi:type="dcterms:W3CDTF">2023-06-19T05:09:36Z</dcterms:modified>
  <cp:category>Ataei Consulting Inc.</cp:category>
</cp:coreProperties>
</file>